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8305800" cy="10591800"/>
  <p:notesSz cx="8305800" cy="10591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707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2935" y="3283458"/>
            <a:ext cx="7059930" cy="22242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5870" y="5931408"/>
            <a:ext cx="5814060" cy="264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5290" y="2436114"/>
            <a:ext cx="3613023" cy="69905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277487" y="2436114"/>
            <a:ext cx="3613023" cy="69905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02731" y="3192707"/>
            <a:ext cx="3850668" cy="2913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152400"/>
            <a:ext cx="3660222" cy="1886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0572" y="9566085"/>
            <a:ext cx="6985634" cy="459740"/>
          </a:xfrm>
          <a:custGeom>
            <a:avLst/>
            <a:gdLst/>
            <a:ahLst/>
            <a:cxnLst/>
            <a:rect l="l" t="t" r="r" b="b"/>
            <a:pathLst>
              <a:path w="6985634" h="459740">
                <a:moveTo>
                  <a:pt x="6029058" y="0"/>
                </a:moveTo>
                <a:lnTo>
                  <a:pt x="5999414" y="683"/>
                </a:lnTo>
                <a:lnTo>
                  <a:pt x="5940115" y="5465"/>
                </a:lnTo>
                <a:lnTo>
                  <a:pt x="5554649" y="43726"/>
                </a:lnTo>
                <a:lnTo>
                  <a:pt x="0" y="43726"/>
                </a:lnTo>
                <a:lnTo>
                  <a:pt x="0" y="459143"/>
                </a:lnTo>
                <a:lnTo>
                  <a:pt x="6985101" y="459143"/>
                </a:lnTo>
                <a:lnTo>
                  <a:pt x="6985101" y="54660"/>
                </a:lnTo>
                <a:lnTo>
                  <a:pt x="6582549" y="43726"/>
                </a:lnTo>
                <a:lnTo>
                  <a:pt x="6132220" y="6832"/>
                </a:lnTo>
                <a:lnTo>
                  <a:pt x="6029058" y="0"/>
                </a:lnTo>
                <a:close/>
              </a:path>
              <a:path w="6985634" h="459740">
                <a:moveTo>
                  <a:pt x="1668221" y="0"/>
                </a:moveTo>
                <a:lnTo>
                  <a:pt x="849998" y="43726"/>
                </a:lnTo>
                <a:lnTo>
                  <a:pt x="2431389" y="43726"/>
                </a:lnTo>
                <a:lnTo>
                  <a:pt x="1668221" y="0"/>
                </a:lnTo>
                <a:close/>
              </a:path>
              <a:path w="6985634" h="459740">
                <a:moveTo>
                  <a:pt x="4151160" y="0"/>
                </a:moveTo>
                <a:lnTo>
                  <a:pt x="3265258" y="0"/>
                </a:lnTo>
                <a:lnTo>
                  <a:pt x="2431389" y="43726"/>
                </a:lnTo>
                <a:lnTo>
                  <a:pt x="5554649" y="43726"/>
                </a:lnTo>
                <a:lnTo>
                  <a:pt x="4877612" y="32791"/>
                </a:lnTo>
                <a:lnTo>
                  <a:pt x="4151160" y="0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2160" y="723900"/>
            <a:ext cx="6867079" cy="2898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42778" y="9717022"/>
            <a:ext cx="194843" cy="2030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12735" y="9717023"/>
            <a:ext cx="193840" cy="2020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81834" y="9718581"/>
            <a:ext cx="201320" cy="2015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20570" y="3845692"/>
            <a:ext cx="2838450" cy="384175"/>
          </a:xfrm>
          <a:custGeom>
            <a:avLst/>
            <a:gdLst/>
            <a:ahLst/>
            <a:cxnLst/>
            <a:rect l="l" t="t" r="r" b="b"/>
            <a:pathLst>
              <a:path w="2838450" h="384175">
                <a:moveTo>
                  <a:pt x="2837967" y="0"/>
                </a:moveTo>
                <a:lnTo>
                  <a:pt x="0" y="0"/>
                </a:lnTo>
                <a:lnTo>
                  <a:pt x="0" y="384048"/>
                </a:lnTo>
                <a:lnTo>
                  <a:pt x="163550" y="347472"/>
                </a:lnTo>
                <a:lnTo>
                  <a:pt x="2837967" y="347472"/>
                </a:lnTo>
                <a:lnTo>
                  <a:pt x="2837967" y="0"/>
                </a:lnTo>
                <a:close/>
              </a:path>
              <a:path w="2838450" h="384175">
                <a:moveTo>
                  <a:pt x="581177" y="347472"/>
                </a:moveTo>
                <a:lnTo>
                  <a:pt x="163550" y="347472"/>
                </a:lnTo>
                <a:lnTo>
                  <a:pt x="346514" y="378333"/>
                </a:lnTo>
                <a:lnTo>
                  <a:pt x="388429" y="384048"/>
                </a:lnTo>
                <a:lnTo>
                  <a:pt x="400478" y="383476"/>
                </a:lnTo>
                <a:lnTo>
                  <a:pt x="424572" y="379476"/>
                </a:lnTo>
                <a:lnTo>
                  <a:pt x="581177" y="347472"/>
                </a:lnTo>
                <a:close/>
              </a:path>
              <a:path w="2838450" h="384175">
                <a:moveTo>
                  <a:pt x="1496745" y="347472"/>
                </a:moveTo>
                <a:lnTo>
                  <a:pt x="581177" y="347472"/>
                </a:lnTo>
                <a:lnTo>
                  <a:pt x="856246" y="356616"/>
                </a:lnTo>
                <a:lnTo>
                  <a:pt x="1151394" y="384048"/>
                </a:lnTo>
                <a:lnTo>
                  <a:pt x="1496745" y="347472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22166" y="7826247"/>
            <a:ext cx="4500880" cy="423545"/>
          </a:xfrm>
          <a:custGeom>
            <a:avLst/>
            <a:gdLst/>
            <a:ahLst/>
            <a:cxnLst/>
            <a:rect l="l" t="t" r="r" b="b"/>
            <a:pathLst>
              <a:path w="4500880" h="423545">
                <a:moveTo>
                  <a:pt x="4500575" y="0"/>
                </a:moveTo>
                <a:lnTo>
                  <a:pt x="0" y="0"/>
                </a:lnTo>
                <a:lnTo>
                  <a:pt x="0" y="395719"/>
                </a:lnTo>
                <a:lnTo>
                  <a:pt x="547662" y="423164"/>
                </a:lnTo>
                <a:lnTo>
                  <a:pt x="1108392" y="381990"/>
                </a:lnTo>
                <a:lnTo>
                  <a:pt x="4399080" y="381990"/>
                </a:lnTo>
                <a:lnTo>
                  <a:pt x="4500575" y="373164"/>
                </a:lnTo>
                <a:lnTo>
                  <a:pt x="4500575" y="0"/>
                </a:lnTo>
                <a:close/>
              </a:path>
              <a:path w="4500880" h="423545">
                <a:moveTo>
                  <a:pt x="4241215" y="395719"/>
                </a:moveTo>
                <a:lnTo>
                  <a:pt x="3578923" y="395719"/>
                </a:lnTo>
                <a:lnTo>
                  <a:pt x="3885240" y="409883"/>
                </a:lnTo>
                <a:lnTo>
                  <a:pt x="3904653" y="410108"/>
                </a:lnTo>
                <a:lnTo>
                  <a:pt x="4241215" y="395719"/>
                </a:lnTo>
                <a:close/>
              </a:path>
              <a:path w="4500880" h="423545">
                <a:moveTo>
                  <a:pt x="2126970" y="381990"/>
                </a:moveTo>
                <a:lnTo>
                  <a:pt x="1108392" y="381990"/>
                </a:lnTo>
                <a:lnTo>
                  <a:pt x="1566570" y="409435"/>
                </a:lnTo>
                <a:lnTo>
                  <a:pt x="2126970" y="381990"/>
                </a:lnTo>
                <a:close/>
              </a:path>
              <a:path w="4500880" h="423545">
                <a:moveTo>
                  <a:pt x="4399080" y="381990"/>
                </a:moveTo>
                <a:lnTo>
                  <a:pt x="2126970" y="381990"/>
                </a:lnTo>
                <a:lnTo>
                  <a:pt x="3142703" y="406133"/>
                </a:lnTo>
                <a:lnTo>
                  <a:pt x="3578923" y="395719"/>
                </a:lnTo>
                <a:lnTo>
                  <a:pt x="4241215" y="395719"/>
                </a:lnTo>
                <a:lnTo>
                  <a:pt x="4399080" y="381990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20570" y="5733642"/>
            <a:ext cx="2838450" cy="384175"/>
          </a:xfrm>
          <a:custGeom>
            <a:avLst/>
            <a:gdLst/>
            <a:ahLst/>
            <a:cxnLst/>
            <a:rect l="l" t="t" r="r" b="b"/>
            <a:pathLst>
              <a:path w="2838450" h="384175">
                <a:moveTo>
                  <a:pt x="2837967" y="0"/>
                </a:moveTo>
                <a:lnTo>
                  <a:pt x="0" y="0"/>
                </a:lnTo>
                <a:lnTo>
                  <a:pt x="0" y="338328"/>
                </a:lnTo>
                <a:lnTo>
                  <a:pt x="163550" y="347472"/>
                </a:lnTo>
                <a:lnTo>
                  <a:pt x="346514" y="378333"/>
                </a:lnTo>
                <a:lnTo>
                  <a:pt x="388429" y="384048"/>
                </a:lnTo>
                <a:lnTo>
                  <a:pt x="400478" y="383476"/>
                </a:lnTo>
                <a:lnTo>
                  <a:pt x="424572" y="379476"/>
                </a:lnTo>
                <a:lnTo>
                  <a:pt x="581177" y="347472"/>
                </a:lnTo>
                <a:lnTo>
                  <a:pt x="2837967" y="347472"/>
                </a:lnTo>
                <a:lnTo>
                  <a:pt x="2837967" y="0"/>
                </a:lnTo>
                <a:close/>
              </a:path>
              <a:path w="2838450" h="384175">
                <a:moveTo>
                  <a:pt x="1850123" y="347472"/>
                </a:moveTo>
                <a:lnTo>
                  <a:pt x="581177" y="347472"/>
                </a:lnTo>
                <a:lnTo>
                  <a:pt x="856246" y="356616"/>
                </a:lnTo>
                <a:lnTo>
                  <a:pt x="1151394" y="384048"/>
                </a:lnTo>
                <a:lnTo>
                  <a:pt x="1511325" y="384048"/>
                </a:lnTo>
                <a:lnTo>
                  <a:pt x="1850123" y="347472"/>
                </a:lnTo>
                <a:close/>
              </a:path>
              <a:path w="2838450" h="384175">
                <a:moveTo>
                  <a:pt x="2492629" y="347472"/>
                </a:moveTo>
                <a:lnTo>
                  <a:pt x="1850123" y="347472"/>
                </a:lnTo>
                <a:lnTo>
                  <a:pt x="2160193" y="384048"/>
                </a:lnTo>
                <a:lnTo>
                  <a:pt x="2492629" y="347472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290" y="423672"/>
            <a:ext cx="7475220" cy="16946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90" y="2436114"/>
            <a:ext cx="7475220" cy="69905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23972" y="9850374"/>
            <a:ext cx="2657856" cy="529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5290" y="9850374"/>
            <a:ext cx="1910334" cy="529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80176" y="9850374"/>
            <a:ext cx="1910334" cy="529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USHPUPPi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USHPUPPiE.com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680" y="3887152"/>
            <a:ext cx="4475480" cy="521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55" dirty="0">
                <a:solidFill>
                  <a:srgbClr val="231F20"/>
                </a:solidFill>
                <a:latin typeface="Arial Black"/>
                <a:cs typeface="Arial Black"/>
              </a:rPr>
              <a:t>Product</a:t>
            </a:r>
            <a:r>
              <a:rPr sz="1650" b="1" spc="-1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650" b="1" spc="-85" dirty="0">
                <a:solidFill>
                  <a:srgbClr val="231F20"/>
                </a:solidFill>
                <a:latin typeface="Arial Black"/>
                <a:cs typeface="Arial Black"/>
              </a:rPr>
              <a:t>Features</a:t>
            </a:r>
            <a:endParaRPr sz="1650">
              <a:latin typeface="Arial Black"/>
              <a:cs typeface="Arial Black"/>
            </a:endParaRPr>
          </a:p>
          <a:p>
            <a:pPr marL="169545" indent="-156210">
              <a:lnSpc>
                <a:spcPct val="100000"/>
              </a:lnSpc>
              <a:spcBef>
                <a:spcPts val="1405"/>
              </a:spcBef>
              <a:buChar char="•"/>
              <a:tabLst>
                <a:tab pos="170180" algn="l"/>
              </a:tabLst>
            </a:pPr>
            <a:r>
              <a:rPr sz="1150" spc="-5" dirty="0">
                <a:solidFill>
                  <a:srgbClr val="231F20"/>
                </a:solidFill>
                <a:latin typeface="Tahoma"/>
                <a:cs typeface="Tahoma"/>
              </a:rPr>
              <a:t>100% </a:t>
            </a:r>
            <a:r>
              <a:rPr sz="1150" spc="65" dirty="0">
                <a:solidFill>
                  <a:srgbClr val="231F20"/>
                </a:solidFill>
                <a:latin typeface="Tahoma"/>
                <a:cs typeface="Tahoma"/>
              </a:rPr>
              <a:t>Fruit</a:t>
            </a:r>
            <a:r>
              <a:rPr sz="1150" spc="-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Juice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114" dirty="0">
                <a:solidFill>
                  <a:srgbClr val="231F20"/>
                </a:solidFill>
                <a:latin typeface="Tahoma"/>
                <a:cs typeface="Tahoma"/>
              </a:rPr>
              <a:t>No Added</a:t>
            </a:r>
            <a:r>
              <a:rPr sz="1150" spc="-1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65" dirty="0">
                <a:solidFill>
                  <a:srgbClr val="231F20"/>
                </a:solidFill>
                <a:latin typeface="Tahoma"/>
                <a:cs typeface="Tahoma"/>
              </a:rPr>
              <a:t>Sugars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-5" dirty="0">
                <a:solidFill>
                  <a:srgbClr val="231F20"/>
                </a:solidFill>
                <a:latin typeface="Tahoma"/>
                <a:cs typeface="Tahoma"/>
              </a:rPr>
              <a:t>100%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Vitamin </a:t>
            </a:r>
            <a:r>
              <a:rPr sz="1150" spc="150" dirty="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sz="1150" spc="-1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105" dirty="0">
                <a:solidFill>
                  <a:srgbClr val="231F20"/>
                </a:solidFill>
                <a:latin typeface="Tahoma"/>
                <a:cs typeface="Tahoma"/>
              </a:rPr>
              <a:t>DV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Fortified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65" dirty="0">
                <a:solidFill>
                  <a:srgbClr val="231F20"/>
                </a:solidFill>
                <a:latin typeface="Tahoma"/>
                <a:cs typeface="Tahoma"/>
              </a:rPr>
              <a:t>Vitamins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65" dirty="0">
                <a:solidFill>
                  <a:srgbClr val="231F20"/>
                </a:solidFill>
                <a:latin typeface="Tahoma"/>
                <a:cs typeface="Tahoma"/>
              </a:rPr>
              <a:t>A,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105" dirty="0">
                <a:solidFill>
                  <a:srgbClr val="231F20"/>
                </a:solidFill>
                <a:latin typeface="Tahoma"/>
                <a:cs typeface="Tahoma"/>
              </a:rPr>
              <a:t>D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25" dirty="0">
                <a:solidFill>
                  <a:srgbClr val="231F20"/>
                </a:solidFill>
                <a:latin typeface="Tahoma"/>
                <a:cs typeface="Tahoma"/>
              </a:rPr>
              <a:t>E,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231F20"/>
                </a:solidFill>
                <a:latin typeface="Tahoma"/>
                <a:cs typeface="Tahoma"/>
              </a:rPr>
              <a:t>Calcium,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Potassium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231F20"/>
                </a:solidFill>
                <a:latin typeface="Tahoma"/>
                <a:cs typeface="Tahoma"/>
              </a:rPr>
              <a:t>Fiber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65" dirty="0">
                <a:solidFill>
                  <a:srgbClr val="231F20"/>
                </a:solidFill>
                <a:latin typeface="Tahoma"/>
                <a:cs typeface="Tahoma"/>
              </a:rPr>
              <a:t>Fat-Free </a:t>
            </a:r>
            <a:r>
              <a:rPr sz="1150" spc="10" dirty="0">
                <a:solidFill>
                  <a:srgbClr val="231F20"/>
                </a:solidFill>
                <a:latin typeface="Tahoma"/>
                <a:cs typeface="Tahoma"/>
              </a:rPr>
              <a:t>&amp;</a:t>
            </a:r>
            <a:r>
              <a:rPr sz="115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65" dirty="0">
                <a:solidFill>
                  <a:srgbClr val="231F20"/>
                </a:solidFill>
                <a:latin typeface="Tahoma"/>
                <a:cs typeface="Tahoma"/>
              </a:rPr>
              <a:t>Gluten-Free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Low-Calorie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Tahoma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231F20"/>
              </a:buClr>
              <a:buFont typeface="Tahoma"/>
              <a:buChar char="•"/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b="1" spc="-55" dirty="0">
                <a:solidFill>
                  <a:srgbClr val="231F20"/>
                </a:solidFill>
                <a:latin typeface="Arial Black"/>
                <a:cs typeface="Arial Black"/>
              </a:rPr>
              <a:t>Program</a:t>
            </a:r>
            <a:r>
              <a:rPr sz="1650" b="1" spc="-10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650" b="1" spc="-85" dirty="0">
                <a:solidFill>
                  <a:srgbClr val="231F20"/>
                </a:solidFill>
                <a:latin typeface="Arial Black"/>
                <a:cs typeface="Arial Black"/>
              </a:rPr>
              <a:t>Features</a:t>
            </a:r>
            <a:endParaRPr sz="1650">
              <a:latin typeface="Arial Black"/>
              <a:cs typeface="Arial Black"/>
            </a:endParaRPr>
          </a:p>
          <a:p>
            <a:pPr marL="169545" indent="-156210">
              <a:lnSpc>
                <a:spcPct val="100000"/>
              </a:lnSpc>
              <a:spcBef>
                <a:spcPts val="1485"/>
              </a:spcBef>
              <a:buChar char="•"/>
              <a:tabLst>
                <a:tab pos="170180" algn="l"/>
              </a:tabLst>
            </a:pP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Smart Snack</a:t>
            </a:r>
            <a:r>
              <a:rPr sz="1150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100" dirty="0">
                <a:solidFill>
                  <a:srgbClr val="231F20"/>
                </a:solidFill>
                <a:latin typeface="Tahoma"/>
                <a:cs typeface="Tahoma"/>
              </a:rPr>
              <a:t>Approved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55" dirty="0">
                <a:solidFill>
                  <a:srgbClr val="231F20"/>
                </a:solidFill>
                <a:latin typeface="Tahoma"/>
                <a:cs typeface="Tahoma"/>
              </a:rPr>
              <a:t>Qualifies </a:t>
            </a:r>
            <a:r>
              <a:rPr sz="1150" spc="60" dirty="0">
                <a:solidFill>
                  <a:srgbClr val="231F20"/>
                </a:solidFill>
                <a:latin typeface="Tahoma"/>
                <a:cs typeface="Tahoma"/>
              </a:rPr>
              <a:t>for </a:t>
            </a:r>
            <a:r>
              <a:rPr sz="1150" spc="-210" dirty="0">
                <a:solidFill>
                  <a:srgbClr val="231F20"/>
                </a:solidFill>
                <a:latin typeface="Tahoma"/>
                <a:cs typeface="Tahoma"/>
              </a:rPr>
              <a:t>½ </a:t>
            </a:r>
            <a:r>
              <a:rPr sz="1150" spc="105" dirty="0">
                <a:solidFill>
                  <a:srgbClr val="231F20"/>
                </a:solidFill>
                <a:latin typeface="Tahoma"/>
                <a:cs typeface="Tahoma"/>
              </a:rPr>
              <a:t>Cup</a:t>
            </a:r>
            <a:r>
              <a:rPr sz="1150" spc="-2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65" dirty="0">
                <a:solidFill>
                  <a:srgbClr val="231F20"/>
                </a:solidFill>
                <a:latin typeface="Tahoma"/>
                <a:cs typeface="Tahoma"/>
              </a:rPr>
              <a:t>Fruit Reimbursable</a:t>
            </a:r>
            <a:endParaRPr sz="1150">
              <a:latin typeface="Tahoma"/>
              <a:cs typeface="Tahoma"/>
            </a:endParaRPr>
          </a:p>
          <a:p>
            <a:pPr marL="169545" marR="1203960" indent="-156210">
              <a:lnSpc>
                <a:spcPct val="101499"/>
              </a:lnSpc>
              <a:buChar char="•"/>
              <a:tabLst>
                <a:tab pos="170180" algn="l"/>
              </a:tabLst>
            </a:pP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Fully</a:t>
            </a:r>
            <a:r>
              <a:rPr sz="11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231F20"/>
                </a:solidFill>
                <a:latin typeface="Tahoma"/>
                <a:cs typeface="Tahoma"/>
              </a:rPr>
              <a:t>Branded</a:t>
            </a:r>
            <a:r>
              <a:rPr sz="11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Program</a:t>
            </a:r>
            <a:r>
              <a:rPr sz="1150" spc="-30" dirty="0">
                <a:solidFill>
                  <a:srgbClr val="231F20"/>
                </a:solidFill>
                <a:latin typeface="Tahoma"/>
                <a:cs typeface="Tahoma"/>
              </a:rPr>
              <a:t> – </a:t>
            </a:r>
            <a:r>
              <a:rPr sz="1150" spc="65" dirty="0">
                <a:solidFill>
                  <a:srgbClr val="231F20"/>
                </a:solidFill>
                <a:latin typeface="Tahoma"/>
                <a:cs typeface="Tahoma"/>
              </a:rPr>
              <a:t>Equipment,</a:t>
            </a:r>
            <a:r>
              <a:rPr sz="1150" spc="-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231F20"/>
                </a:solidFill>
                <a:latin typeface="Tahoma"/>
                <a:cs typeface="Tahoma"/>
              </a:rPr>
              <a:t>Cups,  </a:t>
            </a:r>
            <a:r>
              <a:rPr sz="1150" spc="80" dirty="0">
                <a:solidFill>
                  <a:srgbClr val="231F20"/>
                </a:solidFill>
                <a:latin typeface="Tahoma"/>
                <a:cs typeface="Tahoma"/>
              </a:rPr>
              <a:t>Lids </a:t>
            </a:r>
            <a:r>
              <a:rPr sz="1150" spc="10" dirty="0">
                <a:solidFill>
                  <a:srgbClr val="231F20"/>
                </a:solidFill>
                <a:latin typeface="Tahoma"/>
                <a:cs typeface="Tahoma"/>
              </a:rPr>
              <a:t>&amp;</a:t>
            </a:r>
            <a:r>
              <a:rPr sz="1150" spc="-13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231F20"/>
                </a:solidFill>
                <a:latin typeface="Tahoma"/>
                <a:cs typeface="Tahoma"/>
              </a:rPr>
              <a:t>Straws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Over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50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231F20"/>
                </a:solidFill>
                <a:latin typeface="Tahoma"/>
                <a:cs typeface="Tahoma"/>
              </a:rPr>
              <a:t>Dozen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100" dirty="0">
                <a:solidFill>
                  <a:srgbClr val="231F20"/>
                </a:solidFill>
                <a:latin typeface="Tahoma"/>
                <a:cs typeface="Tahoma"/>
              </a:rPr>
              <a:t>Bold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40" dirty="0">
                <a:solidFill>
                  <a:srgbClr val="231F20"/>
                </a:solidFill>
                <a:latin typeface="Tahoma"/>
                <a:cs typeface="Tahoma"/>
              </a:rPr>
              <a:t>Innovative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50" dirty="0">
                <a:solidFill>
                  <a:srgbClr val="231F20"/>
                </a:solidFill>
                <a:latin typeface="Tahoma"/>
                <a:cs typeface="Tahoma"/>
              </a:rPr>
              <a:t>flavors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Cost-Effective </a:t>
            </a:r>
            <a:r>
              <a:rPr sz="1150" spc="10" dirty="0">
                <a:solidFill>
                  <a:srgbClr val="231F20"/>
                </a:solidFill>
                <a:latin typeface="Tahoma"/>
                <a:cs typeface="Tahoma"/>
              </a:rPr>
              <a:t>vs.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Other </a:t>
            </a:r>
            <a:r>
              <a:rPr sz="1150" spc="65" dirty="0">
                <a:solidFill>
                  <a:srgbClr val="231F20"/>
                </a:solidFill>
                <a:latin typeface="Tahoma"/>
                <a:cs typeface="Tahoma"/>
              </a:rPr>
              <a:t>Fruit</a:t>
            </a:r>
            <a:r>
              <a:rPr sz="1150" spc="-25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231F20"/>
                </a:solidFill>
                <a:latin typeface="Tahoma"/>
                <a:cs typeface="Tahoma"/>
              </a:rPr>
              <a:t>Options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Smoothies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4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Strong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30" dirty="0">
                <a:solidFill>
                  <a:srgbClr val="231F20"/>
                </a:solidFill>
                <a:latin typeface="Tahoma"/>
                <a:cs typeface="Tahoma"/>
              </a:rPr>
              <a:t>Item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60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204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90" dirty="0">
                <a:solidFill>
                  <a:srgbClr val="231F20"/>
                </a:solidFill>
                <a:latin typeface="Tahoma"/>
                <a:cs typeface="Tahoma"/>
              </a:rPr>
              <a:t>La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Carte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231F20"/>
                </a:solidFill>
                <a:latin typeface="Tahoma"/>
                <a:cs typeface="Tahoma"/>
              </a:rPr>
              <a:t>Sales</a:t>
            </a:r>
            <a:endParaRPr sz="115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Tahoma"/>
              <a:buChar char="•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Tahoma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</a:pPr>
            <a:r>
              <a:rPr sz="1650" b="1" spc="-60" dirty="0">
                <a:solidFill>
                  <a:srgbClr val="231F20"/>
                </a:solidFill>
                <a:latin typeface="Arial Black"/>
                <a:cs typeface="Arial Black"/>
              </a:rPr>
              <a:t>BRANDED </a:t>
            </a:r>
            <a:r>
              <a:rPr sz="1650" b="1" spc="-90" dirty="0">
                <a:solidFill>
                  <a:srgbClr val="231F20"/>
                </a:solidFill>
                <a:latin typeface="Arial Black"/>
                <a:cs typeface="Arial Black"/>
              </a:rPr>
              <a:t>EQUIPMENT:</a:t>
            </a:r>
            <a:r>
              <a:rPr sz="1650" b="1" spc="-1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650" b="1" spc="-75" dirty="0">
                <a:solidFill>
                  <a:srgbClr val="231F20"/>
                </a:solidFill>
                <a:latin typeface="Arial Black"/>
                <a:cs typeface="Arial Black"/>
              </a:rPr>
              <a:t>IPRO3</a:t>
            </a:r>
            <a:endParaRPr sz="1650">
              <a:latin typeface="Arial Black"/>
              <a:cs typeface="Arial Black"/>
            </a:endParaRPr>
          </a:p>
          <a:p>
            <a:pPr marL="169545" indent="-156210">
              <a:lnSpc>
                <a:spcPct val="100000"/>
              </a:lnSpc>
              <a:spcBef>
                <a:spcPts val="1914"/>
              </a:spcBef>
              <a:buChar char="•"/>
              <a:tabLst>
                <a:tab pos="170180" algn="l"/>
              </a:tabLst>
            </a:pP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Simple</a:t>
            </a:r>
            <a:r>
              <a:rPr sz="115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Operation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114" dirty="0">
                <a:solidFill>
                  <a:srgbClr val="231F20"/>
                </a:solidFill>
                <a:latin typeface="Tahoma"/>
                <a:cs typeface="Tahoma"/>
              </a:rPr>
              <a:t>No</a:t>
            </a:r>
            <a:r>
              <a:rPr sz="11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231F20"/>
                </a:solidFill>
                <a:latin typeface="Tahoma"/>
                <a:cs typeface="Tahoma"/>
              </a:rPr>
              <a:t>Waterlines</a:t>
            </a:r>
            <a:r>
              <a:rPr sz="11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50" dirty="0">
                <a:solidFill>
                  <a:srgbClr val="231F20"/>
                </a:solidFill>
                <a:latin typeface="Tahoma"/>
                <a:cs typeface="Tahoma"/>
              </a:rPr>
              <a:t>Required.</a:t>
            </a:r>
            <a:r>
              <a:rPr sz="11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Just</a:t>
            </a:r>
            <a:r>
              <a:rPr sz="11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Mix</a:t>
            </a:r>
            <a:r>
              <a:rPr sz="11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5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25" dirty="0">
                <a:solidFill>
                  <a:srgbClr val="231F20"/>
                </a:solidFill>
                <a:latin typeface="Tahoma"/>
                <a:cs typeface="Tahoma"/>
              </a:rPr>
              <a:t>Pour.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60" dirty="0">
                <a:solidFill>
                  <a:srgbClr val="231F20"/>
                </a:solidFill>
                <a:latin typeface="Tahoma"/>
                <a:cs typeface="Tahoma"/>
              </a:rPr>
              <a:t>Small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Counter</a:t>
            </a:r>
            <a:r>
              <a:rPr sz="1150" spc="-1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231F20"/>
                </a:solidFill>
                <a:latin typeface="Tahoma"/>
                <a:cs typeface="Tahoma"/>
              </a:rPr>
              <a:t>Footprint</a:t>
            </a:r>
            <a:endParaRPr sz="1150">
              <a:latin typeface="Tahoma"/>
              <a:cs typeface="Tahoma"/>
            </a:endParaRPr>
          </a:p>
          <a:p>
            <a:pPr marL="169545" indent="-156210">
              <a:lnSpc>
                <a:spcPct val="100000"/>
              </a:lnSpc>
              <a:spcBef>
                <a:spcPts val="20"/>
              </a:spcBef>
              <a:buChar char="•"/>
              <a:tabLst>
                <a:tab pos="170180" algn="l"/>
              </a:tabLst>
            </a:pPr>
            <a:r>
              <a:rPr sz="1150" spc="-40" dirty="0">
                <a:solidFill>
                  <a:srgbClr val="231F20"/>
                </a:solidFill>
                <a:latin typeface="Tahoma"/>
                <a:cs typeface="Tahoma"/>
              </a:rPr>
              <a:t>110v </a:t>
            </a:r>
            <a:r>
              <a:rPr sz="1150" spc="75" dirty="0">
                <a:solidFill>
                  <a:srgbClr val="231F20"/>
                </a:solidFill>
                <a:latin typeface="Tahoma"/>
                <a:cs typeface="Tahoma"/>
              </a:rPr>
              <a:t>Dedicated</a:t>
            </a:r>
            <a:r>
              <a:rPr sz="115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50" spc="65" dirty="0">
                <a:solidFill>
                  <a:srgbClr val="231F20"/>
                </a:solidFill>
                <a:latin typeface="Tahoma"/>
                <a:cs typeface="Tahoma"/>
              </a:rPr>
              <a:t>Circuit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44374" y="5535173"/>
            <a:ext cx="3448356" cy="4148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1530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03251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15300" y="103251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700" y="104013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91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39100" y="104013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43001" y="9694388"/>
            <a:ext cx="3360420" cy="2324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200" b="1" spc="0" dirty="0">
                <a:solidFill>
                  <a:srgbClr val="231F20"/>
                </a:solidFill>
                <a:latin typeface="Arial Black"/>
                <a:cs typeface="Arial Black"/>
              </a:rPr>
              <a:t>1-800-543-0860 </a:t>
            </a:r>
            <a:r>
              <a:rPr sz="1200" b="1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  <a:r>
              <a:rPr sz="1200" b="1" spc="-1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200" b="1" spc="-85" dirty="0">
                <a:solidFill>
                  <a:srgbClr val="231F20"/>
                </a:solidFill>
                <a:latin typeface="Arial Black"/>
                <a:cs typeface="Arial Black"/>
                <a:hlinkClick r:id="rId3"/>
              </a:rPr>
              <a:t>www.SLUSHPUPPiE.com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22160" y="3031660"/>
          <a:ext cx="4665341" cy="5641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615">
                <a:tc>
                  <a:txBody>
                    <a:bodyPr/>
                    <a:lstStyle/>
                    <a:p>
                      <a:pPr marL="163195">
                        <a:lnSpc>
                          <a:spcPts val="1305"/>
                        </a:lnSpc>
                      </a:pPr>
                      <a:r>
                        <a:rPr sz="1150" spc="-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Juice100</a:t>
                      </a:r>
                      <a:r>
                        <a:rPr sz="1150" spc="-2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CHERRY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300"/>
                        </a:lnSpc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95"/>
                        </a:lnSpc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285"/>
                        </a:lnSpc>
                      </a:pPr>
                      <a:r>
                        <a:rPr sz="1150" spc="-3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5+1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0" algn="r">
                        <a:lnSpc>
                          <a:spcPts val="128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5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163195">
                        <a:lnSpc>
                          <a:spcPts val="1270"/>
                        </a:lnSpc>
                      </a:pPr>
                      <a:r>
                        <a:rPr sz="1150" spc="-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Juice100</a:t>
                      </a:r>
                      <a:r>
                        <a:rPr sz="1150" spc="-2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CHERRY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70"/>
                        </a:lnSpc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70"/>
                        </a:lnSpc>
                      </a:pPr>
                      <a:r>
                        <a:rPr sz="1150" spc="-2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50" spc="-25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2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BIB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270"/>
                        </a:lnSpc>
                      </a:pPr>
                      <a:r>
                        <a:rPr sz="1150" spc="-3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5+1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80035" algn="r">
                        <a:lnSpc>
                          <a:spcPts val="127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3840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150" spc="-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Juice100</a:t>
                      </a:r>
                      <a:r>
                        <a:rPr sz="1150" spc="-2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RASPBERRY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50" spc="-3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5+1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28575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5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2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163195">
                        <a:lnSpc>
                          <a:spcPts val="1270"/>
                        </a:lnSpc>
                      </a:pPr>
                      <a:r>
                        <a:rPr sz="1150" spc="-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Juice100</a:t>
                      </a:r>
                      <a:r>
                        <a:rPr sz="1150" spc="-2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RASPBERRY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70"/>
                        </a:lnSpc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70"/>
                        </a:lnSpc>
                      </a:pPr>
                      <a:r>
                        <a:rPr sz="1150" spc="-2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50" spc="-25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2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BIB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270"/>
                        </a:lnSpc>
                      </a:pPr>
                      <a:r>
                        <a:rPr sz="1150" spc="-3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5+1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80035" algn="r">
                        <a:lnSpc>
                          <a:spcPts val="127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3840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50" spc="-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Juice100 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KIWI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STRAWBERRY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50" spc="-3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5+1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28575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5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163195">
                        <a:lnSpc>
                          <a:spcPts val="1270"/>
                        </a:lnSpc>
                      </a:pPr>
                      <a:r>
                        <a:rPr sz="1150" spc="-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Juice100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STRAWBERRY</a:t>
                      </a:r>
                      <a:r>
                        <a:rPr sz="1150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LEMONADE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70"/>
                        </a:lnSpc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70"/>
                        </a:lnSpc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270"/>
                        </a:lnSpc>
                      </a:pPr>
                      <a:r>
                        <a:rPr sz="1150" spc="-3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5+1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85750" algn="r">
                        <a:lnSpc>
                          <a:spcPts val="127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5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50" spc="-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Juice100</a:t>
                      </a:r>
                      <a:r>
                        <a:rPr sz="1150" spc="-2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MANGO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50" spc="-3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5+1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8575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5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381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163195">
                        <a:lnSpc>
                          <a:spcPts val="1270"/>
                        </a:lnSpc>
                      </a:pPr>
                      <a:r>
                        <a:rPr sz="1150" spc="-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Juice100</a:t>
                      </a:r>
                      <a:r>
                        <a:rPr sz="1150" spc="-2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DRAGON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FRUIT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70"/>
                        </a:lnSpc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70"/>
                        </a:lnSpc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270"/>
                        </a:lnSpc>
                      </a:pPr>
                      <a:r>
                        <a:rPr sz="1150" spc="-3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5+1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85750" algn="r">
                        <a:lnSpc>
                          <a:spcPts val="127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5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50" spc="-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Juice100</a:t>
                      </a:r>
                      <a:r>
                        <a:rPr sz="1150" spc="-2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STRAWBERRY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MANGO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50" spc="-3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5+1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R="28575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5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163195">
                        <a:lnSpc>
                          <a:spcPts val="1250"/>
                        </a:lnSpc>
                      </a:pPr>
                      <a:r>
                        <a:rPr sz="1150" spc="-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Juice100</a:t>
                      </a:r>
                      <a:r>
                        <a:rPr sz="1150" spc="-2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40"/>
                        </a:lnSpc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35"/>
                        </a:lnSpc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230"/>
                        </a:lnSpc>
                      </a:pPr>
                      <a:r>
                        <a:rPr sz="1150" spc="-3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5+1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85750" algn="r">
                        <a:lnSpc>
                          <a:spcPts val="122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5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50" spc="-2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Juice100</a:t>
                      </a:r>
                      <a:r>
                        <a:rPr sz="1150" spc="-2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50" spc="-2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50" spc="-254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2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BIB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50" spc="-3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5+1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R="28003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3840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163195">
                        <a:lnSpc>
                          <a:spcPts val="1270"/>
                        </a:lnSpc>
                      </a:pPr>
                      <a:r>
                        <a:rPr sz="1150" spc="-3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CHERRY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70"/>
                        </a:lnSpc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70"/>
                        </a:lnSpc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70"/>
                        </a:lnSpc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265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WATERMELON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254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163195">
                        <a:lnSpc>
                          <a:spcPts val="1270"/>
                        </a:lnSpc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POLAR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PURPLE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SHIVER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70"/>
                        </a:lnSpc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70"/>
                        </a:lnSpc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70"/>
                        </a:lnSpc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27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BUBBLEGUM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381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163195">
                        <a:lnSpc>
                          <a:spcPts val="1270"/>
                        </a:lnSpc>
                      </a:pPr>
                      <a:r>
                        <a:rPr sz="1150" spc="-3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FROZEN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ORANGE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FRENZY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70"/>
                        </a:lnSpc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70"/>
                        </a:lnSpc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70"/>
                        </a:lnSpc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27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50" spc="-3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LICIOUS </a:t>
                      </a:r>
                      <a:r>
                        <a:rPr sz="1150" spc="-3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LEMON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LIMECICLE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163195">
                        <a:lnSpc>
                          <a:spcPts val="1270"/>
                        </a:lnSpc>
                      </a:pPr>
                      <a:r>
                        <a:rPr sz="1150" spc="-3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RASPBERRY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70"/>
                        </a:lnSpc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70"/>
                        </a:lnSpc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70"/>
                        </a:lnSpc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27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50" spc="-3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STRAWBERRY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5719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163195">
                        <a:lnSpc>
                          <a:spcPts val="1270"/>
                        </a:lnSpc>
                      </a:pPr>
                      <a:r>
                        <a:rPr sz="1150" spc="-3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SHOCKER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2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ADDITIVE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70"/>
                        </a:lnSpc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70"/>
                        </a:lnSpc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70"/>
                        </a:lnSpc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27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50" spc="-3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GREEN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APPLE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ICE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CAP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163195">
                        <a:lnSpc>
                          <a:spcPts val="1270"/>
                        </a:lnSpc>
                      </a:pPr>
                      <a:r>
                        <a:rPr sz="1150" spc="-409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COTTON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CANDY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70"/>
                        </a:lnSpc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70"/>
                        </a:lnSpc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70"/>
                        </a:lnSpc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27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50" spc="-3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STRAWBERRY-KIWI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260" marB="0"/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7625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163195">
                        <a:lnSpc>
                          <a:spcPts val="1270"/>
                        </a:lnSpc>
                      </a:pPr>
                      <a:r>
                        <a:rPr sz="1150" spc="-3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DRAGON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FRUIT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70"/>
                        </a:lnSpc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70"/>
                        </a:lnSpc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70"/>
                        </a:lnSpc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270"/>
                        </a:lnSpc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DB714">
                        <a:alpha val="31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163195">
                        <a:lnSpc>
                          <a:spcPts val="1280"/>
                        </a:lnSpc>
                        <a:spcBef>
                          <a:spcPts val="409"/>
                        </a:spcBef>
                      </a:pPr>
                      <a:r>
                        <a:rPr sz="1150" spc="-38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STRAWBERRY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MANGO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2069" marB="0"/>
                </a:tc>
                <a:tc>
                  <a:txBody>
                    <a:bodyPr/>
                    <a:lstStyle/>
                    <a:p>
                      <a:pPr marR="98425" algn="ctr">
                        <a:lnSpc>
                          <a:spcPts val="1285"/>
                        </a:lnSpc>
                        <a:spcBef>
                          <a:spcPts val="400"/>
                        </a:spcBef>
                      </a:pPr>
                      <a:r>
                        <a:rPr sz="1150" spc="-3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FLAVOR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295"/>
                        </a:lnSpc>
                        <a:spcBef>
                          <a:spcPts val="395"/>
                        </a:spcBef>
                      </a:pPr>
                      <a:r>
                        <a:rPr sz="1150" spc="-27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4x1</a:t>
                      </a:r>
                      <a:r>
                        <a:rPr sz="1150" spc="-2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GAL</a:t>
                      </a:r>
                      <a:r>
                        <a:rPr sz="1150" spc="-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3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CASE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300"/>
                        </a:lnSpc>
                        <a:spcBef>
                          <a:spcPts val="385"/>
                        </a:spcBef>
                      </a:pPr>
                      <a:r>
                        <a:rPr sz="1150" spc="-2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Use </a:t>
                      </a:r>
                      <a:r>
                        <a:rPr sz="1150" spc="-2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W/</a:t>
                      </a:r>
                      <a:r>
                        <a:rPr sz="1150" spc="-1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1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Neutral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305"/>
                        </a:lnSpc>
                        <a:spcBef>
                          <a:spcPts val="380"/>
                        </a:spcBef>
                      </a:pPr>
                      <a:r>
                        <a:rPr sz="11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/a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4826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52400" y="152400"/>
            <a:ext cx="4031845" cy="1893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4988" y="7639392"/>
            <a:ext cx="4008412" cy="2800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572" y="9566085"/>
            <a:ext cx="6985634" cy="459740"/>
          </a:xfrm>
          <a:custGeom>
            <a:avLst/>
            <a:gdLst/>
            <a:ahLst/>
            <a:cxnLst/>
            <a:rect l="l" t="t" r="r" b="b"/>
            <a:pathLst>
              <a:path w="6985634" h="459740">
                <a:moveTo>
                  <a:pt x="6029058" y="0"/>
                </a:moveTo>
                <a:lnTo>
                  <a:pt x="5999414" y="683"/>
                </a:lnTo>
                <a:lnTo>
                  <a:pt x="5940115" y="5465"/>
                </a:lnTo>
                <a:lnTo>
                  <a:pt x="5554649" y="43726"/>
                </a:lnTo>
                <a:lnTo>
                  <a:pt x="0" y="43726"/>
                </a:lnTo>
                <a:lnTo>
                  <a:pt x="0" y="459143"/>
                </a:lnTo>
                <a:lnTo>
                  <a:pt x="6985101" y="459143"/>
                </a:lnTo>
                <a:lnTo>
                  <a:pt x="6985101" y="54660"/>
                </a:lnTo>
                <a:lnTo>
                  <a:pt x="6582549" y="43726"/>
                </a:lnTo>
                <a:lnTo>
                  <a:pt x="6132220" y="6832"/>
                </a:lnTo>
                <a:lnTo>
                  <a:pt x="6029058" y="0"/>
                </a:lnTo>
                <a:close/>
              </a:path>
              <a:path w="6985634" h="459740">
                <a:moveTo>
                  <a:pt x="1668221" y="0"/>
                </a:moveTo>
                <a:lnTo>
                  <a:pt x="849998" y="43726"/>
                </a:lnTo>
                <a:lnTo>
                  <a:pt x="2431389" y="43726"/>
                </a:lnTo>
                <a:lnTo>
                  <a:pt x="1668221" y="0"/>
                </a:lnTo>
                <a:close/>
              </a:path>
              <a:path w="6985634" h="459740">
                <a:moveTo>
                  <a:pt x="4151160" y="0"/>
                </a:moveTo>
                <a:lnTo>
                  <a:pt x="3265258" y="0"/>
                </a:lnTo>
                <a:lnTo>
                  <a:pt x="2431389" y="43726"/>
                </a:lnTo>
                <a:lnTo>
                  <a:pt x="5554649" y="43726"/>
                </a:lnTo>
                <a:lnTo>
                  <a:pt x="4877612" y="32791"/>
                </a:lnTo>
                <a:lnTo>
                  <a:pt x="4151160" y="0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160" y="723900"/>
            <a:ext cx="6878320" cy="1879600"/>
          </a:xfrm>
          <a:custGeom>
            <a:avLst/>
            <a:gdLst/>
            <a:ahLst/>
            <a:cxnLst/>
            <a:rect l="l" t="t" r="r" b="b"/>
            <a:pathLst>
              <a:path w="6878320" h="1879600">
                <a:moveTo>
                  <a:pt x="0" y="1879092"/>
                </a:moveTo>
                <a:lnTo>
                  <a:pt x="6878027" y="1879092"/>
                </a:lnTo>
                <a:lnTo>
                  <a:pt x="6878027" y="0"/>
                </a:lnTo>
                <a:lnTo>
                  <a:pt x="0" y="0"/>
                </a:lnTo>
                <a:lnTo>
                  <a:pt x="0" y="1879092"/>
                </a:lnTo>
                <a:close/>
              </a:path>
            </a:pathLst>
          </a:custGeom>
          <a:solidFill>
            <a:srgbClr val="090A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7095" y="723900"/>
            <a:ext cx="5671001" cy="1879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0570" y="2596750"/>
            <a:ext cx="3094355" cy="384175"/>
          </a:xfrm>
          <a:custGeom>
            <a:avLst/>
            <a:gdLst/>
            <a:ahLst/>
            <a:cxnLst/>
            <a:rect l="l" t="t" r="r" b="b"/>
            <a:pathLst>
              <a:path w="3094354" h="384175">
                <a:moveTo>
                  <a:pt x="3093999" y="0"/>
                </a:moveTo>
                <a:lnTo>
                  <a:pt x="0" y="0"/>
                </a:lnTo>
                <a:lnTo>
                  <a:pt x="0" y="384048"/>
                </a:lnTo>
                <a:lnTo>
                  <a:pt x="178307" y="347472"/>
                </a:lnTo>
                <a:lnTo>
                  <a:pt x="3093999" y="347472"/>
                </a:lnTo>
                <a:lnTo>
                  <a:pt x="3093999" y="0"/>
                </a:lnTo>
                <a:close/>
              </a:path>
              <a:path w="3094354" h="384175">
                <a:moveTo>
                  <a:pt x="633615" y="347472"/>
                </a:moveTo>
                <a:lnTo>
                  <a:pt x="178307" y="347472"/>
                </a:lnTo>
                <a:lnTo>
                  <a:pt x="377774" y="378333"/>
                </a:lnTo>
                <a:lnTo>
                  <a:pt x="423468" y="384048"/>
                </a:lnTo>
                <a:lnTo>
                  <a:pt x="436603" y="383476"/>
                </a:lnTo>
                <a:lnTo>
                  <a:pt x="462872" y="379476"/>
                </a:lnTo>
                <a:lnTo>
                  <a:pt x="633615" y="347472"/>
                </a:lnTo>
                <a:close/>
              </a:path>
              <a:path w="3094354" h="384175">
                <a:moveTo>
                  <a:pt x="1631772" y="347472"/>
                </a:moveTo>
                <a:lnTo>
                  <a:pt x="633615" y="347472"/>
                </a:lnTo>
                <a:lnTo>
                  <a:pt x="933500" y="356616"/>
                </a:lnTo>
                <a:lnTo>
                  <a:pt x="1255280" y="384048"/>
                </a:lnTo>
                <a:lnTo>
                  <a:pt x="1631772" y="347472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5654" y="2596750"/>
            <a:ext cx="4224655" cy="384175"/>
          </a:xfrm>
          <a:custGeom>
            <a:avLst/>
            <a:gdLst/>
            <a:ahLst/>
            <a:cxnLst/>
            <a:rect l="l" t="t" r="r" b="b"/>
            <a:pathLst>
              <a:path w="4224655" h="384175">
                <a:moveTo>
                  <a:pt x="4224528" y="0"/>
                </a:moveTo>
                <a:lnTo>
                  <a:pt x="371728" y="0"/>
                </a:lnTo>
                <a:lnTo>
                  <a:pt x="0" y="309473"/>
                </a:lnTo>
                <a:lnTo>
                  <a:pt x="593763" y="347472"/>
                </a:lnTo>
                <a:lnTo>
                  <a:pt x="842145" y="378333"/>
                </a:lnTo>
                <a:lnTo>
                  <a:pt x="899045" y="384048"/>
                </a:lnTo>
                <a:lnTo>
                  <a:pt x="915400" y="383476"/>
                </a:lnTo>
                <a:lnTo>
                  <a:pt x="948110" y="379476"/>
                </a:lnTo>
                <a:lnTo>
                  <a:pt x="1160729" y="347472"/>
                </a:lnTo>
                <a:lnTo>
                  <a:pt x="4224528" y="347472"/>
                </a:lnTo>
                <a:lnTo>
                  <a:pt x="4224528" y="0"/>
                </a:lnTo>
                <a:close/>
              </a:path>
              <a:path w="4224655" h="384175">
                <a:moveTo>
                  <a:pt x="2403690" y="347472"/>
                </a:moveTo>
                <a:lnTo>
                  <a:pt x="1160729" y="347472"/>
                </a:lnTo>
                <a:lnTo>
                  <a:pt x="1534159" y="356616"/>
                </a:lnTo>
                <a:lnTo>
                  <a:pt x="1934857" y="384048"/>
                </a:lnTo>
                <a:lnTo>
                  <a:pt x="2403690" y="347472"/>
                </a:lnTo>
                <a:close/>
              </a:path>
            </a:pathLst>
          </a:custGeom>
          <a:solidFill>
            <a:srgbClr val="FDB7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2367" y="2645714"/>
            <a:ext cx="1127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45" dirty="0">
                <a:solidFill>
                  <a:srgbClr val="231F20"/>
                </a:solidFill>
                <a:latin typeface="Trebuchet MS"/>
                <a:cs typeface="Trebuchet MS"/>
              </a:rPr>
              <a:t>Product</a:t>
            </a:r>
            <a:r>
              <a:rPr sz="1400" b="1" spc="-2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25" dirty="0">
                <a:solidFill>
                  <a:srgbClr val="231F20"/>
                </a:solidFill>
                <a:latin typeface="Trebuchet MS"/>
                <a:cs typeface="Trebuchet MS"/>
              </a:rPr>
              <a:t>Description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7536" y="2645714"/>
            <a:ext cx="2940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400" dirty="0">
                <a:solidFill>
                  <a:srgbClr val="231F20"/>
                </a:solidFill>
                <a:latin typeface="Trebuchet MS"/>
                <a:cs typeface="Trebuchet MS"/>
              </a:rPr>
              <a:t>T</a:t>
            </a:r>
            <a:r>
              <a:rPr sz="1400" b="1" spc="-240" dirty="0">
                <a:solidFill>
                  <a:srgbClr val="231F20"/>
                </a:solidFill>
                <a:latin typeface="Trebuchet MS"/>
                <a:cs typeface="Trebuchet MS"/>
              </a:rPr>
              <a:t>ype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0028" y="2645714"/>
            <a:ext cx="568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4" dirty="0">
                <a:solidFill>
                  <a:srgbClr val="231F20"/>
                </a:solidFill>
                <a:latin typeface="Trebuchet MS"/>
                <a:cs typeface="Trebuchet MS"/>
              </a:rPr>
              <a:t>Case</a:t>
            </a:r>
            <a:r>
              <a:rPr sz="1400" b="1" spc="-2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0" dirty="0">
                <a:solidFill>
                  <a:srgbClr val="231F20"/>
                </a:solidFill>
                <a:latin typeface="Trebuchet MS"/>
                <a:cs typeface="Trebuchet MS"/>
              </a:rPr>
              <a:t>Pack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3257" y="2645714"/>
            <a:ext cx="5422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35" dirty="0">
                <a:solidFill>
                  <a:srgbClr val="231F20"/>
                </a:solidFill>
                <a:latin typeface="Trebuchet MS"/>
                <a:cs typeface="Trebuchet MS"/>
              </a:rPr>
              <a:t>Mix</a:t>
            </a:r>
            <a:r>
              <a:rPr sz="1400" b="1" spc="-2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10" dirty="0">
                <a:solidFill>
                  <a:srgbClr val="231F20"/>
                </a:solidFill>
                <a:latin typeface="Trebuchet MS"/>
                <a:cs typeface="Trebuchet MS"/>
              </a:rPr>
              <a:t>Ratio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36160" y="2645714"/>
            <a:ext cx="7931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4" dirty="0">
                <a:solidFill>
                  <a:srgbClr val="231F20"/>
                </a:solidFill>
                <a:latin typeface="Trebuchet MS"/>
                <a:cs typeface="Trebuchet MS"/>
              </a:rPr>
              <a:t>Case </a:t>
            </a:r>
            <a:r>
              <a:rPr sz="1400" b="1" spc="-215" dirty="0">
                <a:solidFill>
                  <a:srgbClr val="231F20"/>
                </a:solidFill>
                <a:latin typeface="Trebuchet MS"/>
                <a:cs typeface="Trebuchet MS"/>
              </a:rPr>
              <a:t>Yield</a:t>
            </a:r>
            <a:r>
              <a:rPr sz="1400" b="1" spc="-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90" dirty="0">
                <a:solidFill>
                  <a:srgbClr val="231F20"/>
                </a:solidFill>
                <a:latin typeface="Trebuchet MS"/>
                <a:cs typeface="Trebuchet MS"/>
              </a:rPr>
              <a:t>Oz.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00115" y="3065232"/>
            <a:ext cx="1987550" cy="3579495"/>
          </a:xfrm>
          <a:custGeom>
            <a:avLst/>
            <a:gdLst/>
            <a:ahLst/>
            <a:cxnLst/>
            <a:rect l="l" t="t" r="r" b="b"/>
            <a:pathLst>
              <a:path w="1987550" h="3579495">
                <a:moveTo>
                  <a:pt x="1987359" y="3579444"/>
                </a:moveTo>
                <a:lnTo>
                  <a:pt x="0" y="3579444"/>
                </a:lnTo>
                <a:lnTo>
                  <a:pt x="0" y="0"/>
                </a:lnTo>
                <a:lnTo>
                  <a:pt x="1987359" y="0"/>
                </a:lnTo>
                <a:lnTo>
                  <a:pt x="1987359" y="3579444"/>
                </a:lnTo>
                <a:close/>
              </a:path>
            </a:pathLst>
          </a:custGeom>
          <a:ln w="254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45524" y="3040805"/>
            <a:ext cx="1901189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950" b="1" spc="-50" dirty="0">
                <a:solidFill>
                  <a:srgbClr val="231F20"/>
                </a:solidFill>
                <a:latin typeface="Arial Black"/>
                <a:cs typeface="Arial Black"/>
              </a:rPr>
              <a:t>Nutrition</a:t>
            </a:r>
            <a:r>
              <a:rPr sz="1950" b="1" spc="-18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950" b="1" spc="-125" dirty="0">
                <a:solidFill>
                  <a:srgbClr val="231F20"/>
                </a:solidFill>
                <a:latin typeface="Arial Black"/>
                <a:cs typeface="Arial Black"/>
              </a:rPr>
              <a:t>Facts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33681" y="5755601"/>
            <a:ext cx="1920239" cy="93345"/>
          </a:xfrm>
          <a:custGeom>
            <a:avLst/>
            <a:gdLst/>
            <a:ahLst/>
            <a:cxnLst/>
            <a:rect l="l" t="t" r="r" b="b"/>
            <a:pathLst>
              <a:path w="1920240" h="93345">
                <a:moveTo>
                  <a:pt x="1920239" y="93129"/>
                </a:moveTo>
                <a:lnTo>
                  <a:pt x="0" y="93129"/>
                </a:lnTo>
                <a:lnTo>
                  <a:pt x="0" y="0"/>
                </a:lnTo>
                <a:lnTo>
                  <a:pt x="1920239" y="0"/>
                </a:lnTo>
                <a:lnTo>
                  <a:pt x="1920239" y="9312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33681" y="4003389"/>
            <a:ext cx="1920239" cy="0"/>
          </a:xfrm>
          <a:custGeom>
            <a:avLst/>
            <a:gdLst/>
            <a:ahLst/>
            <a:cxnLst/>
            <a:rect l="l" t="t" r="r" b="b"/>
            <a:pathLst>
              <a:path w="1920240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3887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33680" y="4466402"/>
            <a:ext cx="1920239" cy="0"/>
          </a:xfrm>
          <a:custGeom>
            <a:avLst/>
            <a:gdLst/>
            <a:ahLst/>
            <a:cxnLst/>
            <a:rect l="l" t="t" r="r" b="b"/>
            <a:pathLst>
              <a:path w="1920240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33680" y="6247080"/>
            <a:ext cx="1920239" cy="0"/>
          </a:xfrm>
          <a:custGeom>
            <a:avLst/>
            <a:gdLst/>
            <a:ahLst/>
            <a:cxnLst/>
            <a:rect l="l" t="t" r="r" b="b"/>
            <a:pathLst>
              <a:path w="1920240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82601" y="5464096"/>
            <a:ext cx="1671320" cy="1905"/>
          </a:xfrm>
          <a:custGeom>
            <a:avLst/>
            <a:gdLst/>
            <a:ahLst/>
            <a:cxnLst/>
            <a:rect l="l" t="t" r="r" b="b"/>
            <a:pathLst>
              <a:path w="1671320" h="1904">
                <a:moveTo>
                  <a:pt x="0" y="0"/>
                </a:moveTo>
                <a:lnTo>
                  <a:pt x="1671320" y="1409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74722" y="3314019"/>
            <a:ext cx="2025650" cy="593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182880">
              <a:lnSpc>
                <a:spcPct val="100000"/>
              </a:lnSpc>
              <a:spcBef>
                <a:spcPts val="100"/>
              </a:spcBef>
            </a:pPr>
            <a:r>
              <a:rPr sz="800" spc="50" dirty="0">
                <a:solidFill>
                  <a:srgbClr val="231F20"/>
                </a:solidFill>
                <a:latin typeface="Tahoma"/>
                <a:cs typeface="Tahoma"/>
              </a:rPr>
              <a:t>Serving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Tahoma"/>
                <a:cs typeface="Tahoma"/>
              </a:rPr>
              <a:t>Size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Tahoma"/>
                <a:cs typeface="Tahoma"/>
              </a:rPr>
              <a:t>1.33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0" dirty="0">
                <a:solidFill>
                  <a:srgbClr val="231F20"/>
                </a:solidFill>
                <a:latin typeface="Tahoma"/>
                <a:cs typeface="Tahoma"/>
              </a:rPr>
              <a:t>fl.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75" dirty="0">
                <a:solidFill>
                  <a:srgbClr val="231F20"/>
                </a:solidFill>
                <a:latin typeface="Tahoma"/>
                <a:cs typeface="Tahoma"/>
              </a:rPr>
              <a:t>oz</a:t>
            </a:r>
            <a:r>
              <a:rPr sz="8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Tahoma"/>
                <a:cs typeface="Tahoma"/>
              </a:rPr>
              <a:t>concentrate  (8 </a:t>
            </a:r>
            <a:r>
              <a:rPr sz="800" spc="0" dirty="0">
                <a:solidFill>
                  <a:srgbClr val="231F20"/>
                </a:solidFill>
                <a:latin typeface="Tahoma"/>
                <a:cs typeface="Tahoma"/>
              </a:rPr>
              <a:t>fl. </a:t>
            </a:r>
            <a:r>
              <a:rPr sz="800" spc="75" dirty="0">
                <a:solidFill>
                  <a:srgbClr val="231F20"/>
                </a:solidFill>
                <a:latin typeface="Tahoma"/>
                <a:cs typeface="Tahoma"/>
              </a:rPr>
              <a:t>oz</a:t>
            </a:r>
            <a:r>
              <a:rPr sz="800" spc="-9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Tahoma"/>
                <a:cs typeface="Tahoma"/>
              </a:rPr>
              <a:t>diluted)</a:t>
            </a:r>
            <a:endParaRPr sz="800">
              <a:latin typeface="Tahoma"/>
              <a:cs typeface="Tahoma"/>
            </a:endParaRPr>
          </a:p>
          <a:p>
            <a:pPr marL="83185" marR="38100" indent="-24765">
              <a:lnSpc>
                <a:spcPct val="117200"/>
              </a:lnSpc>
              <a:spcBef>
                <a:spcPts val="880"/>
              </a:spcBef>
              <a:tabLst>
                <a:tab pos="655955" algn="l"/>
                <a:tab pos="1008380" algn="l"/>
                <a:tab pos="1978660" algn="l"/>
              </a:tabLst>
            </a:pPr>
            <a:r>
              <a:rPr sz="800" b="1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b="1" u="sng" spc="-1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Amount</a:t>
            </a:r>
            <a:r>
              <a:rPr sz="800" b="1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b="1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Per</a:t>
            </a:r>
            <a:r>
              <a:rPr sz="800" b="1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b="1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Serving </a:t>
            </a:r>
            <a:r>
              <a:rPr sz="800" b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	</a:t>
            </a:r>
            <a:r>
              <a:rPr sz="800" b="1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800" b="1" spc="-40" dirty="0">
                <a:solidFill>
                  <a:srgbClr val="231F20"/>
                </a:solidFill>
                <a:latin typeface="Arial Black"/>
                <a:cs typeface="Arial Black"/>
              </a:rPr>
              <a:t>                 </a:t>
            </a:r>
            <a:r>
              <a:rPr sz="800" b="1" spc="14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800" b="1" spc="-40" dirty="0">
                <a:solidFill>
                  <a:srgbClr val="231F20"/>
                </a:solidFill>
                <a:latin typeface="Arial Black"/>
                <a:cs typeface="Arial Black"/>
              </a:rPr>
              <a:t>Calories	</a:t>
            </a:r>
            <a:r>
              <a:rPr sz="800" spc="0" dirty="0">
                <a:solidFill>
                  <a:srgbClr val="231F20"/>
                </a:solidFill>
                <a:latin typeface="Tahoma"/>
                <a:cs typeface="Tahoma"/>
              </a:rPr>
              <a:t>120	</a:t>
            </a:r>
            <a:r>
              <a:rPr sz="800" spc="50" dirty="0">
                <a:solidFill>
                  <a:srgbClr val="231F20"/>
                </a:solidFill>
                <a:latin typeface="Tahoma"/>
                <a:cs typeface="Tahoma"/>
              </a:rPr>
              <a:t>Calories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50" dirty="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55" dirty="0">
                <a:solidFill>
                  <a:srgbClr val="231F20"/>
                </a:solidFill>
                <a:latin typeface="Tahoma"/>
                <a:cs typeface="Tahoma"/>
              </a:rPr>
              <a:t>Fat</a:t>
            </a:r>
            <a:r>
              <a:rPr sz="800" spc="-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13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800">
              <a:latin typeface="Tahoma"/>
              <a:cs typeface="Tahoma"/>
            </a:endParaRPr>
          </a:p>
          <a:p>
            <a:pPr marL="305435" marR="35560" indent="-222885" algn="just">
              <a:lnSpc>
                <a:spcPct val="117200"/>
              </a:lnSpc>
              <a:spcBef>
                <a:spcPts val="400"/>
              </a:spcBef>
              <a:tabLst>
                <a:tab pos="1981835" algn="l"/>
              </a:tabLst>
            </a:pPr>
            <a:r>
              <a:rPr sz="800" b="1" spc="-50" dirty="0">
                <a:solidFill>
                  <a:srgbClr val="231F20"/>
                </a:solidFill>
                <a:latin typeface="Arial Black"/>
                <a:cs typeface="Arial Black"/>
              </a:rPr>
              <a:t>Tota</a:t>
            </a:r>
            <a:r>
              <a:rPr sz="800" b="1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l</a:t>
            </a:r>
            <a:r>
              <a:rPr sz="800" b="1" u="sng" spc="-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b="1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Fat</a:t>
            </a:r>
            <a:r>
              <a:rPr sz="800" b="1" u="sng" spc="1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u="sng" spc="1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0 </a:t>
            </a:r>
            <a:r>
              <a:rPr sz="8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	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40" dirty="0">
                <a:solidFill>
                  <a:srgbClr val="231F20"/>
                </a:solidFill>
                <a:latin typeface="Tahoma"/>
                <a:cs typeface="Tahoma"/>
              </a:rPr>
              <a:t>                </a:t>
            </a:r>
            <a:r>
              <a:rPr sz="800" spc="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u="sng" spc="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Saturated</a:t>
            </a:r>
            <a:r>
              <a:rPr sz="8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800" u="sng" spc="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Fat</a:t>
            </a:r>
            <a:r>
              <a:rPr sz="8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800" u="sng" spc="1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0 </a:t>
            </a:r>
            <a:r>
              <a:rPr sz="8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	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Tahoma"/>
                <a:cs typeface="Tahoma"/>
              </a:rPr>
              <a:t>                </a:t>
            </a:r>
            <a:r>
              <a:rPr sz="800" spc="1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15" dirty="0">
                <a:solidFill>
                  <a:srgbClr val="231F20"/>
                </a:solidFill>
                <a:latin typeface="Tahoma"/>
                <a:cs typeface="Tahoma"/>
              </a:rPr>
              <a:t>Trans </a:t>
            </a:r>
            <a:r>
              <a:rPr sz="800" spc="55" dirty="0">
                <a:solidFill>
                  <a:srgbClr val="231F20"/>
                </a:solidFill>
                <a:latin typeface="Tahoma"/>
                <a:cs typeface="Tahoma"/>
              </a:rPr>
              <a:t>Fat</a:t>
            </a:r>
            <a:r>
              <a:rPr sz="8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13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8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  <a:spcBef>
                <a:spcPts val="190"/>
              </a:spcBef>
              <a:tabLst>
                <a:tab pos="1978660" algn="l"/>
              </a:tabLst>
            </a:pPr>
            <a:r>
              <a:rPr sz="800" b="1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b="1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Cholesterol</a:t>
            </a:r>
            <a:r>
              <a:rPr sz="800" b="1" u="sng" spc="-1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u="sng" spc="1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0	</a:t>
            </a:r>
            <a:endParaRPr sz="8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  <a:spcBef>
                <a:spcPts val="165"/>
              </a:spcBef>
              <a:tabLst>
                <a:tab pos="1978660" algn="l"/>
              </a:tabLst>
            </a:pPr>
            <a:r>
              <a:rPr sz="800" b="1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b="1" u="sng" spc="-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Sodium</a:t>
            </a:r>
            <a:r>
              <a:rPr sz="800" b="1" u="sng" spc="-1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u="sng" spc="10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40mg	</a:t>
            </a:r>
            <a:endParaRPr sz="800">
              <a:latin typeface="Tahoma"/>
              <a:cs typeface="Tahoma"/>
            </a:endParaRPr>
          </a:p>
          <a:p>
            <a:pPr marL="83185" marR="35560" indent="-24765" algn="r">
              <a:lnSpc>
                <a:spcPct val="118100"/>
              </a:lnSpc>
              <a:spcBef>
                <a:spcPts val="15"/>
              </a:spcBef>
              <a:tabLst>
                <a:tab pos="1759585" algn="l"/>
                <a:tab pos="1978660" algn="l"/>
              </a:tabLst>
            </a:pPr>
            <a:r>
              <a:rPr sz="800" b="1" u="sng" spc="-8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b="1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Potassium</a:t>
            </a:r>
            <a:r>
              <a:rPr sz="800" b="1" u="sng" spc="-9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u="sng" spc="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289mg </a:t>
            </a:r>
            <a:r>
              <a:rPr sz="8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		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b="1" spc="-50" dirty="0">
                <a:solidFill>
                  <a:srgbClr val="231F20"/>
                </a:solidFill>
                <a:latin typeface="Arial Black"/>
                <a:cs typeface="Arial Black"/>
              </a:rPr>
              <a:t>Tota</a:t>
            </a:r>
            <a:r>
              <a:rPr sz="800" b="1" u="sng" spc="-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l</a:t>
            </a:r>
            <a:r>
              <a:rPr sz="800" b="1" u="sng" spc="-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b="1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Carbohydrate</a:t>
            </a:r>
            <a:r>
              <a:rPr sz="800" b="1" u="sng" spc="-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 Black"/>
                <a:cs typeface="Arial Black"/>
              </a:rPr>
              <a:t> </a:t>
            </a:r>
            <a:r>
              <a:rPr sz="800" u="sng" spc="8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30g </a:t>
            </a:r>
            <a:r>
              <a:rPr sz="8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		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u="sng" spc="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Dietary</a:t>
            </a:r>
            <a:r>
              <a:rPr sz="8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800" u="sng" spc="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Fiber</a:t>
            </a:r>
            <a:r>
              <a:rPr sz="8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8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1g </a:t>
            </a:r>
            <a:r>
              <a:rPr sz="8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	</a:t>
            </a:r>
            <a:r>
              <a:rPr sz="8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u="sng" spc="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Total </a:t>
            </a:r>
            <a:r>
              <a:rPr sz="800" u="sng" spc="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Sugars</a:t>
            </a:r>
            <a:r>
              <a:rPr sz="800" u="sng" spc="-12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800" u="sng" spc="6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28g	</a:t>
            </a:r>
            <a:endParaRPr sz="800">
              <a:latin typeface="Tahoma"/>
              <a:cs typeface="Tahoma"/>
            </a:endParaRPr>
          </a:p>
          <a:p>
            <a:pPr marL="305435">
              <a:lnSpc>
                <a:spcPct val="100000"/>
              </a:lnSpc>
              <a:spcBef>
                <a:spcPts val="65"/>
              </a:spcBef>
            </a:pPr>
            <a:r>
              <a:rPr sz="800" spc="85" dirty="0">
                <a:solidFill>
                  <a:srgbClr val="231F20"/>
                </a:solidFill>
                <a:latin typeface="Tahoma"/>
                <a:cs typeface="Tahoma"/>
              </a:rPr>
              <a:t>Added </a:t>
            </a:r>
            <a:r>
              <a:rPr sz="800" spc="50" dirty="0">
                <a:solidFill>
                  <a:srgbClr val="231F20"/>
                </a:solidFill>
                <a:latin typeface="Tahoma"/>
                <a:cs typeface="Tahoma"/>
              </a:rPr>
              <a:t>Sugars</a:t>
            </a:r>
            <a:r>
              <a:rPr sz="800" spc="-11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800" spc="105" dirty="0">
                <a:solidFill>
                  <a:srgbClr val="231F20"/>
                </a:solidFill>
                <a:latin typeface="Tahoma"/>
                <a:cs typeface="Tahoma"/>
              </a:rPr>
              <a:t>0g</a:t>
            </a:r>
            <a:endParaRPr sz="8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  <a:spcBef>
                <a:spcPts val="215"/>
              </a:spcBef>
              <a:tabLst>
                <a:tab pos="305435" algn="l"/>
                <a:tab pos="1978660" algn="l"/>
              </a:tabLst>
            </a:pPr>
            <a:r>
              <a:rPr sz="800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	</a:t>
            </a:r>
            <a:r>
              <a:rPr sz="800" u="sng" spc="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Other Carbs</a:t>
            </a:r>
            <a:r>
              <a:rPr sz="800" u="sng" spc="-1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800" u="sng" spc="-3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1g	</a:t>
            </a:r>
            <a:endParaRPr sz="800">
              <a:latin typeface="Tahoma"/>
              <a:cs typeface="Tahoma"/>
            </a:endParaRPr>
          </a:p>
          <a:p>
            <a:pPr marL="83185">
              <a:lnSpc>
                <a:spcPct val="100000"/>
              </a:lnSpc>
              <a:spcBef>
                <a:spcPts val="190"/>
              </a:spcBef>
            </a:pPr>
            <a:r>
              <a:rPr sz="800" b="1" spc="-30" dirty="0">
                <a:solidFill>
                  <a:srgbClr val="231F20"/>
                </a:solidFill>
                <a:latin typeface="Arial Black"/>
                <a:cs typeface="Arial Black"/>
              </a:rPr>
              <a:t>Protein</a:t>
            </a:r>
            <a:r>
              <a:rPr sz="800" b="1" spc="-5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800" spc="130" dirty="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800">
              <a:latin typeface="Tahoma"/>
              <a:cs typeface="Tahoma"/>
            </a:endParaRPr>
          </a:p>
          <a:p>
            <a:pPr marL="58419" marR="38735" algn="just">
              <a:lnSpc>
                <a:spcPct val="123800"/>
              </a:lnSpc>
              <a:spcBef>
                <a:spcPts val="760"/>
              </a:spcBef>
              <a:tabLst>
                <a:tab pos="970915" algn="l"/>
              </a:tabLst>
            </a:pPr>
            <a:r>
              <a:rPr sz="700" u="sng" spc="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Vitamin </a:t>
            </a:r>
            <a:r>
              <a:rPr sz="700" u="sng" spc="12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A </a:t>
            </a:r>
            <a:r>
              <a:rPr sz="7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10% </a:t>
            </a:r>
            <a:r>
              <a:rPr sz="700" u="sng" spc="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DV </a:t>
            </a:r>
            <a:r>
              <a:rPr sz="7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• </a:t>
            </a:r>
            <a:r>
              <a:rPr sz="700" u="sng" spc="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Vitamin </a:t>
            </a:r>
            <a:r>
              <a:rPr sz="700" u="sng" spc="9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C </a:t>
            </a:r>
            <a:r>
              <a:rPr sz="700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100%</a:t>
            </a:r>
            <a:r>
              <a:rPr sz="700" u="sng" spc="-114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 </a:t>
            </a:r>
            <a:r>
              <a:rPr sz="700" u="sng" spc="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DV </a:t>
            </a:r>
            <a:r>
              <a:rPr sz="700" spc="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u="sng" spc="5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Calcium </a:t>
            </a:r>
            <a:r>
              <a:rPr sz="7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10% </a:t>
            </a:r>
            <a:r>
              <a:rPr sz="700" u="sng" spc="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DV </a:t>
            </a:r>
            <a:r>
              <a:rPr sz="700" u="sng" spc="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• </a:t>
            </a:r>
            <a:r>
              <a:rPr sz="700" u="sng" spc="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Vitamin </a:t>
            </a:r>
            <a:r>
              <a:rPr sz="700" u="sng" spc="7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E </a:t>
            </a:r>
            <a:r>
              <a:rPr sz="7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10% </a:t>
            </a:r>
            <a:r>
              <a:rPr sz="700" u="sng" spc="6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ahoma"/>
                <a:cs typeface="Tahoma"/>
              </a:rPr>
              <a:t>DV </a:t>
            </a:r>
            <a:r>
              <a:rPr sz="700" spc="6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spc="10" dirty="0">
                <a:solidFill>
                  <a:srgbClr val="231F20"/>
                </a:solidFill>
                <a:latin typeface="Tahoma"/>
                <a:cs typeface="Tahoma"/>
              </a:rPr>
              <a:t>Iron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spc="-35" dirty="0">
                <a:solidFill>
                  <a:srgbClr val="231F20"/>
                </a:solidFill>
                <a:latin typeface="Tahoma"/>
                <a:cs typeface="Tahoma"/>
              </a:rPr>
              <a:t>2%</a:t>
            </a:r>
            <a:r>
              <a:rPr sz="7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spc="65" dirty="0">
                <a:solidFill>
                  <a:srgbClr val="231F20"/>
                </a:solidFill>
                <a:latin typeface="Tahoma"/>
                <a:cs typeface="Tahoma"/>
              </a:rPr>
              <a:t>DV	</a:t>
            </a:r>
            <a:r>
              <a:rPr sz="700" spc="10" dirty="0">
                <a:solidFill>
                  <a:srgbClr val="231F20"/>
                </a:solidFill>
                <a:latin typeface="Tahoma"/>
                <a:cs typeface="Tahoma"/>
              </a:rPr>
              <a:t>• </a:t>
            </a:r>
            <a:r>
              <a:rPr sz="700" spc="40" dirty="0">
                <a:solidFill>
                  <a:srgbClr val="231F20"/>
                </a:solidFill>
                <a:latin typeface="Tahoma"/>
                <a:cs typeface="Tahoma"/>
              </a:rPr>
              <a:t>Vitamin </a:t>
            </a:r>
            <a:r>
              <a:rPr sz="700" spc="65" dirty="0">
                <a:solidFill>
                  <a:srgbClr val="231F20"/>
                </a:solidFill>
                <a:latin typeface="Tahoma"/>
                <a:cs typeface="Tahoma"/>
              </a:rPr>
              <a:t>D </a:t>
            </a:r>
            <a:r>
              <a:rPr sz="700" spc="-40" dirty="0">
                <a:solidFill>
                  <a:srgbClr val="231F20"/>
                </a:solidFill>
                <a:latin typeface="Tahoma"/>
                <a:cs typeface="Tahoma"/>
              </a:rPr>
              <a:t>10%</a:t>
            </a:r>
            <a:r>
              <a:rPr sz="7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700" spc="65" dirty="0">
                <a:solidFill>
                  <a:srgbClr val="231F20"/>
                </a:solidFill>
                <a:latin typeface="Tahoma"/>
                <a:cs typeface="Tahoma"/>
              </a:rPr>
              <a:t>DV</a:t>
            </a:r>
            <a:endParaRPr sz="700">
              <a:latin typeface="Tahoma"/>
              <a:cs typeface="Tahoma"/>
            </a:endParaRPr>
          </a:p>
          <a:p>
            <a:pPr marL="62865" marR="47625">
              <a:lnSpc>
                <a:spcPts val="640"/>
              </a:lnSpc>
              <a:spcBef>
                <a:spcPts val="655"/>
              </a:spcBef>
            </a:pPr>
            <a:r>
              <a:rPr sz="600" spc="25" dirty="0">
                <a:solidFill>
                  <a:srgbClr val="231F20"/>
                </a:solidFill>
                <a:latin typeface="Tahoma"/>
                <a:cs typeface="Tahoma"/>
              </a:rPr>
              <a:t>*Percent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30" dirty="0">
                <a:solidFill>
                  <a:srgbClr val="231F20"/>
                </a:solidFill>
                <a:latin typeface="Tahoma"/>
                <a:cs typeface="Tahoma"/>
              </a:rPr>
              <a:t>Daily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25" dirty="0">
                <a:solidFill>
                  <a:srgbClr val="231F20"/>
                </a:solidFill>
                <a:latin typeface="Tahoma"/>
                <a:cs typeface="Tahoma"/>
              </a:rPr>
              <a:t>Values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25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231F20"/>
                </a:solidFill>
                <a:latin typeface="Tahoma"/>
                <a:cs typeface="Tahoma"/>
              </a:rPr>
              <a:t>based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25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50" dirty="0">
                <a:solidFill>
                  <a:srgbClr val="231F20"/>
                </a:solidFill>
                <a:latin typeface="Tahoma"/>
                <a:cs typeface="Tahoma"/>
              </a:rPr>
              <a:t>2,000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30" dirty="0">
                <a:solidFill>
                  <a:srgbClr val="231F20"/>
                </a:solidFill>
                <a:latin typeface="Tahoma"/>
                <a:cs typeface="Tahoma"/>
              </a:rPr>
              <a:t>calorie  </a:t>
            </a:r>
            <a:r>
              <a:rPr sz="600" spc="25" dirty="0">
                <a:solidFill>
                  <a:srgbClr val="231F20"/>
                </a:solidFill>
                <a:latin typeface="Tahoma"/>
                <a:cs typeface="Tahoma"/>
              </a:rPr>
              <a:t>diet. Your </a:t>
            </a:r>
            <a:r>
              <a:rPr sz="600" spc="30" dirty="0">
                <a:solidFill>
                  <a:srgbClr val="231F20"/>
                </a:solidFill>
                <a:latin typeface="Tahoma"/>
                <a:cs typeface="Tahoma"/>
              </a:rPr>
              <a:t>Daily </a:t>
            </a:r>
            <a:r>
              <a:rPr sz="600" spc="25" dirty="0">
                <a:solidFill>
                  <a:srgbClr val="231F20"/>
                </a:solidFill>
                <a:latin typeface="Tahoma"/>
                <a:cs typeface="Tahoma"/>
              </a:rPr>
              <a:t>Values </a:t>
            </a:r>
            <a:r>
              <a:rPr sz="600" spc="40" dirty="0">
                <a:solidFill>
                  <a:srgbClr val="231F20"/>
                </a:solidFill>
                <a:latin typeface="Tahoma"/>
                <a:cs typeface="Tahoma"/>
              </a:rPr>
              <a:t>may </a:t>
            </a:r>
            <a:r>
              <a:rPr sz="600" spc="50" dirty="0">
                <a:solidFill>
                  <a:srgbClr val="231F20"/>
                </a:solidFill>
                <a:latin typeface="Tahoma"/>
                <a:cs typeface="Tahoma"/>
              </a:rPr>
              <a:t>be </a:t>
            </a:r>
            <a:r>
              <a:rPr sz="600" spc="30" dirty="0">
                <a:solidFill>
                  <a:srgbClr val="231F20"/>
                </a:solidFill>
                <a:latin typeface="Tahoma"/>
                <a:cs typeface="Tahoma"/>
              </a:rPr>
              <a:t>higher </a:t>
            </a:r>
            <a:r>
              <a:rPr sz="600" spc="35" dirty="0">
                <a:solidFill>
                  <a:srgbClr val="231F20"/>
                </a:solidFill>
                <a:latin typeface="Tahoma"/>
                <a:cs typeface="Tahoma"/>
              </a:rPr>
              <a:t>or </a:t>
            </a:r>
            <a:r>
              <a:rPr sz="600" spc="30" dirty="0">
                <a:solidFill>
                  <a:srgbClr val="231F20"/>
                </a:solidFill>
                <a:latin typeface="Tahoma"/>
                <a:cs typeface="Tahoma"/>
              </a:rPr>
              <a:t>lower  </a:t>
            </a:r>
            <a:r>
              <a:rPr sz="600" spc="40" dirty="0">
                <a:solidFill>
                  <a:srgbClr val="231F20"/>
                </a:solidFill>
                <a:latin typeface="Tahoma"/>
                <a:cs typeface="Tahoma"/>
              </a:rPr>
              <a:t>depending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4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30" dirty="0">
                <a:solidFill>
                  <a:srgbClr val="231F20"/>
                </a:solidFill>
                <a:latin typeface="Tahoma"/>
                <a:cs typeface="Tahoma"/>
              </a:rPr>
              <a:t>your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30" dirty="0">
                <a:solidFill>
                  <a:srgbClr val="231F20"/>
                </a:solidFill>
                <a:latin typeface="Tahoma"/>
                <a:cs typeface="Tahoma"/>
              </a:rPr>
              <a:t>calorie</a:t>
            </a:r>
            <a:r>
              <a:rPr sz="600" spc="-1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600" spc="25" dirty="0">
                <a:solidFill>
                  <a:srgbClr val="231F20"/>
                </a:solidFill>
                <a:latin typeface="Tahoma"/>
                <a:cs typeface="Tahoma"/>
              </a:rPr>
              <a:t>needs.</a:t>
            </a:r>
            <a:endParaRPr sz="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 marR="76200">
              <a:lnSpc>
                <a:spcPts val="600"/>
              </a:lnSpc>
            </a:pPr>
            <a:r>
              <a:rPr sz="600" spc="-204" dirty="0">
                <a:solidFill>
                  <a:srgbClr val="231F20"/>
                </a:solidFill>
                <a:latin typeface="Arial"/>
                <a:cs typeface="Arial"/>
              </a:rPr>
              <a:t>DRAGON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65" dirty="0">
                <a:solidFill>
                  <a:srgbClr val="231F20"/>
                </a:solidFill>
                <a:latin typeface="Arial"/>
                <a:cs typeface="Arial"/>
              </a:rPr>
              <a:t>FRUIT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FLAVOR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65" dirty="0">
                <a:solidFill>
                  <a:srgbClr val="231F20"/>
                </a:solidFill>
                <a:latin typeface="Arial"/>
                <a:cs typeface="Arial"/>
              </a:rPr>
              <a:t>INGREDIENTS: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Apple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White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Grape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Coconut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Water,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Maltodextrin 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(fiber),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Contains </a:t>
            </a:r>
            <a:r>
              <a:rPr sz="600" spc="-180" dirty="0">
                <a:solidFill>
                  <a:srgbClr val="231F20"/>
                </a:solidFill>
                <a:latin typeface="Arial"/>
                <a:cs typeface="Arial"/>
              </a:rPr>
              <a:t>2%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less 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600" spc="-80" dirty="0">
                <a:solidFill>
                  <a:srgbClr val="231F20"/>
                </a:solidFill>
                <a:latin typeface="Arial"/>
                <a:cs typeface="Arial"/>
              </a:rPr>
              <a:t>following: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Calcium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Lactate,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Citric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Ascorbic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Natural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Artificial</a:t>
            </a:r>
            <a:endParaRPr sz="600">
              <a:latin typeface="Arial"/>
              <a:cs typeface="Arial"/>
            </a:endParaRPr>
          </a:p>
          <a:p>
            <a:pPr marL="12700" marR="5080">
              <a:lnSpc>
                <a:spcPts val="600"/>
              </a:lnSpc>
            </a:pP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Flavors,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Sodium Benzoate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Potassium Sorbate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(preservatives),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FD&amp;C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50" dirty="0">
                <a:solidFill>
                  <a:srgbClr val="231F20"/>
                </a:solidFill>
                <a:latin typeface="Arial"/>
                <a:cs typeface="Arial"/>
              </a:rPr>
              <a:t>Red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#40,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</a:t>
            </a:r>
            <a:r>
              <a:rPr sz="600" spc="-140" dirty="0">
                <a:solidFill>
                  <a:srgbClr val="231F20"/>
                </a:solidFill>
                <a:latin typeface="Arial"/>
                <a:cs typeface="Arial"/>
              </a:rPr>
              <a:t>E, 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D,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FD&amp;C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Blue</a:t>
            </a:r>
            <a:r>
              <a:rPr sz="6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#1.</a:t>
            </a:r>
            <a:endParaRPr sz="600">
              <a:latin typeface="Arial"/>
              <a:cs typeface="Arial"/>
            </a:endParaRPr>
          </a:p>
          <a:p>
            <a:pPr marL="12700" marR="76200">
              <a:lnSpc>
                <a:spcPts val="600"/>
              </a:lnSpc>
              <a:spcBef>
                <a:spcPts val="450"/>
              </a:spcBef>
            </a:pPr>
            <a:r>
              <a:rPr sz="600" spc="-200" dirty="0">
                <a:solidFill>
                  <a:srgbClr val="231F20"/>
                </a:solidFill>
                <a:latin typeface="Arial"/>
                <a:cs typeface="Arial"/>
              </a:rPr>
              <a:t>MANGO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200" dirty="0">
                <a:solidFill>
                  <a:srgbClr val="231F20"/>
                </a:solidFill>
                <a:latin typeface="Arial"/>
                <a:cs typeface="Arial"/>
              </a:rPr>
              <a:t>STRAWBERRY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FLAVOR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65" dirty="0">
                <a:solidFill>
                  <a:srgbClr val="231F20"/>
                </a:solidFill>
                <a:latin typeface="Arial"/>
                <a:cs typeface="Arial"/>
              </a:rPr>
              <a:t>INGREDIENTS: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Apple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White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Grape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Coconut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Water,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Maltodextrin 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(fiber),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Contains </a:t>
            </a:r>
            <a:r>
              <a:rPr sz="600" spc="-180" dirty="0">
                <a:solidFill>
                  <a:srgbClr val="231F20"/>
                </a:solidFill>
                <a:latin typeface="Arial"/>
                <a:cs typeface="Arial"/>
              </a:rPr>
              <a:t>2%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less 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600" spc="-80" dirty="0">
                <a:solidFill>
                  <a:srgbClr val="231F20"/>
                </a:solidFill>
                <a:latin typeface="Arial"/>
                <a:cs typeface="Arial"/>
              </a:rPr>
              <a:t>following: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Calcium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Lactate,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Citric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Ascorbic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Natural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Artificial 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Flavors,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Sodium Benzoate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Potassium Sorbate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(preservatives),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FD&amp;C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Yellow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#6,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FD&amp;C </a:t>
            </a:r>
            <a:r>
              <a:rPr sz="600" spc="-1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50" dirty="0">
                <a:solidFill>
                  <a:srgbClr val="231F20"/>
                </a:solidFill>
                <a:latin typeface="Arial"/>
                <a:cs typeface="Arial"/>
              </a:rPr>
              <a:t>Red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#40,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</a:t>
            </a:r>
            <a:r>
              <a:rPr sz="600" spc="-140" dirty="0">
                <a:solidFill>
                  <a:srgbClr val="231F20"/>
                </a:solidFill>
                <a:latin typeface="Arial"/>
                <a:cs typeface="Arial"/>
              </a:rPr>
              <a:t>E,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</a:t>
            </a:r>
            <a:r>
              <a:rPr sz="600" spc="-16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D.</a:t>
            </a:r>
            <a:endParaRPr sz="600">
              <a:latin typeface="Arial"/>
              <a:cs typeface="Arial"/>
            </a:endParaRPr>
          </a:p>
          <a:p>
            <a:pPr marL="12700" marR="30480">
              <a:lnSpc>
                <a:spcPts val="600"/>
              </a:lnSpc>
              <a:spcBef>
                <a:spcPts val="450"/>
              </a:spcBef>
            </a:pPr>
            <a:r>
              <a:rPr sz="600" spc="-185" dirty="0">
                <a:solidFill>
                  <a:srgbClr val="231F20"/>
                </a:solidFill>
                <a:latin typeface="Arial"/>
                <a:cs typeface="Arial"/>
              </a:rPr>
              <a:t>BLUE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95" dirty="0">
                <a:solidFill>
                  <a:srgbClr val="231F20"/>
                </a:solidFill>
                <a:latin typeface="Arial"/>
                <a:cs typeface="Arial"/>
              </a:rPr>
              <a:t>RASPBERRY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FLAVOR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65" dirty="0">
                <a:solidFill>
                  <a:srgbClr val="231F20"/>
                </a:solidFill>
                <a:latin typeface="Arial"/>
                <a:cs typeface="Arial"/>
              </a:rPr>
              <a:t>INGREDIENTS: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Apple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White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Grape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Coconut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Water,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Maltodextrin 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(fiber),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Contains </a:t>
            </a:r>
            <a:r>
              <a:rPr sz="600" spc="-180" dirty="0">
                <a:solidFill>
                  <a:srgbClr val="231F20"/>
                </a:solidFill>
                <a:latin typeface="Arial"/>
                <a:cs typeface="Arial"/>
              </a:rPr>
              <a:t>2%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less 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600" spc="-80" dirty="0">
                <a:solidFill>
                  <a:srgbClr val="231F20"/>
                </a:solidFill>
                <a:latin typeface="Arial"/>
                <a:cs typeface="Arial"/>
              </a:rPr>
              <a:t>following: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Calcium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Lactate,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Citric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Ascorbic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Natural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Artificial 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Flavors,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Sodium Benzoate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Potassium Sorbate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(preservatives),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FD&amp;C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Blue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#1,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</a:t>
            </a:r>
            <a:r>
              <a:rPr sz="600" spc="-140" dirty="0">
                <a:solidFill>
                  <a:srgbClr val="231F20"/>
                </a:solidFill>
                <a:latin typeface="Arial"/>
                <a:cs typeface="Arial"/>
              </a:rPr>
              <a:t>E, 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</a:t>
            </a:r>
            <a:r>
              <a:rPr sz="600" spc="-16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</a:t>
            </a:r>
            <a:r>
              <a:rPr sz="6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D.</a:t>
            </a:r>
            <a:endParaRPr sz="600">
              <a:latin typeface="Arial"/>
              <a:cs typeface="Arial"/>
            </a:endParaRPr>
          </a:p>
          <a:p>
            <a:pPr marL="12700" marR="46355">
              <a:lnSpc>
                <a:spcPts val="600"/>
              </a:lnSpc>
              <a:spcBef>
                <a:spcPts val="450"/>
              </a:spcBef>
            </a:pPr>
            <a:r>
              <a:rPr sz="600" spc="-204" dirty="0">
                <a:solidFill>
                  <a:srgbClr val="231F20"/>
                </a:solidFill>
                <a:latin typeface="Arial"/>
                <a:cs typeface="Arial"/>
              </a:rPr>
              <a:t>CHERRY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FLAVOR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65" dirty="0">
                <a:solidFill>
                  <a:srgbClr val="231F20"/>
                </a:solidFill>
                <a:latin typeface="Arial"/>
                <a:cs typeface="Arial"/>
              </a:rPr>
              <a:t>INGREDIENTS: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Apple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White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Grape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Coconut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Water,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Maltodextrin 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(fiber),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Contains </a:t>
            </a:r>
            <a:r>
              <a:rPr sz="600" spc="-180" dirty="0">
                <a:solidFill>
                  <a:srgbClr val="231F20"/>
                </a:solidFill>
                <a:latin typeface="Arial"/>
                <a:cs typeface="Arial"/>
              </a:rPr>
              <a:t>2%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less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600" spc="-80" dirty="0">
                <a:solidFill>
                  <a:srgbClr val="231F20"/>
                </a:solidFill>
                <a:latin typeface="Arial"/>
                <a:cs typeface="Arial"/>
              </a:rPr>
              <a:t>following: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Calcium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Lactate,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Citric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Ascorbic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Natural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Artificial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Flavors,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Sodium  Benzoate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Potassium Sorbate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(preservatives),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FD&amp;C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50" dirty="0">
                <a:solidFill>
                  <a:srgbClr val="231F20"/>
                </a:solidFill>
                <a:latin typeface="Arial"/>
                <a:cs typeface="Arial"/>
              </a:rPr>
              <a:t>Red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#40,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</a:t>
            </a:r>
            <a:r>
              <a:rPr sz="600" spc="-140" dirty="0">
                <a:solidFill>
                  <a:srgbClr val="231F20"/>
                </a:solidFill>
                <a:latin typeface="Arial"/>
                <a:cs typeface="Arial"/>
              </a:rPr>
              <a:t>E,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</a:t>
            </a:r>
            <a:r>
              <a:rPr sz="600" spc="-16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</a:t>
            </a:r>
            <a:r>
              <a:rPr sz="6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D.</a:t>
            </a:r>
            <a:endParaRPr sz="600">
              <a:latin typeface="Arial"/>
              <a:cs typeface="Arial"/>
            </a:endParaRPr>
          </a:p>
          <a:p>
            <a:pPr marL="12700" marR="24765">
              <a:lnSpc>
                <a:spcPts val="600"/>
              </a:lnSpc>
              <a:spcBef>
                <a:spcPts val="450"/>
              </a:spcBef>
            </a:pPr>
            <a:r>
              <a:rPr sz="600" spc="-200" dirty="0">
                <a:solidFill>
                  <a:srgbClr val="231F20"/>
                </a:solidFill>
                <a:latin typeface="Arial"/>
                <a:cs typeface="Arial"/>
              </a:rPr>
              <a:t>MANGO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FLAVOR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65" dirty="0">
                <a:solidFill>
                  <a:srgbClr val="231F20"/>
                </a:solidFill>
                <a:latin typeface="Arial"/>
                <a:cs typeface="Arial"/>
              </a:rPr>
              <a:t>INGREDIENTS: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Apple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White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Grape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Coconut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Water,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Maltodextrin 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(fiber),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Contains </a:t>
            </a:r>
            <a:r>
              <a:rPr sz="600" spc="-180" dirty="0">
                <a:solidFill>
                  <a:srgbClr val="231F20"/>
                </a:solidFill>
                <a:latin typeface="Arial"/>
                <a:cs typeface="Arial"/>
              </a:rPr>
              <a:t>2%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less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600" spc="-80" dirty="0">
                <a:solidFill>
                  <a:srgbClr val="231F20"/>
                </a:solidFill>
                <a:latin typeface="Arial"/>
                <a:cs typeface="Arial"/>
              </a:rPr>
              <a:t>following: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Calcium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Lactate,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Citric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Ascorbic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Natural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Artificial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Flavors,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Sodium  Benzoate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Potassium Sorbate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(preservatives),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FD&amp;C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Yellow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#5,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FD&amp;C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Yellow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#6,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 </a:t>
            </a:r>
            <a:r>
              <a:rPr sz="600" spc="-140" dirty="0">
                <a:solidFill>
                  <a:srgbClr val="231F20"/>
                </a:solidFill>
                <a:latin typeface="Arial"/>
                <a:cs typeface="Arial"/>
              </a:rPr>
              <a:t>E,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</a:t>
            </a:r>
            <a:r>
              <a:rPr sz="600" spc="-16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D.</a:t>
            </a:r>
            <a:endParaRPr sz="600">
              <a:latin typeface="Arial"/>
              <a:cs typeface="Arial"/>
            </a:endParaRPr>
          </a:p>
          <a:p>
            <a:pPr marL="12700" marR="62865">
              <a:lnSpc>
                <a:spcPts val="600"/>
              </a:lnSpc>
              <a:spcBef>
                <a:spcPts val="450"/>
              </a:spcBef>
            </a:pPr>
            <a:r>
              <a:rPr sz="600" spc="-185" dirty="0">
                <a:solidFill>
                  <a:srgbClr val="231F20"/>
                </a:solidFill>
                <a:latin typeface="Arial"/>
                <a:cs typeface="Arial"/>
              </a:rPr>
              <a:t>NEUTRAL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BASE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90" dirty="0">
                <a:solidFill>
                  <a:srgbClr val="231F20"/>
                </a:solidFill>
                <a:latin typeface="Arial"/>
                <a:cs typeface="Arial"/>
              </a:rPr>
              <a:t>FLAVOR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65" dirty="0">
                <a:solidFill>
                  <a:srgbClr val="231F20"/>
                </a:solidFill>
                <a:latin typeface="Arial"/>
                <a:cs typeface="Arial"/>
              </a:rPr>
              <a:t>INGREDIENTS: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Apple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White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Grape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Juice 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Coconut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Water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Concentrate, Water,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Maltodextrin </a:t>
            </a:r>
            <a:r>
              <a:rPr sz="600" spc="-65" dirty="0">
                <a:solidFill>
                  <a:srgbClr val="231F20"/>
                </a:solidFill>
                <a:latin typeface="Arial"/>
                <a:cs typeface="Arial"/>
              </a:rPr>
              <a:t>(fiber),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Contains </a:t>
            </a:r>
            <a:r>
              <a:rPr sz="600" spc="-180" dirty="0">
                <a:solidFill>
                  <a:srgbClr val="231F20"/>
                </a:solidFill>
                <a:latin typeface="Arial"/>
                <a:cs typeface="Arial"/>
              </a:rPr>
              <a:t>2%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less 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125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600" spc="-75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600" spc="-80" dirty="0">
                <a:solidFill>
                  <a:srgbClr val="231F20"/>
                </a:solidFill>
                <a:latin typeface="Arial"/>
                <a:cs typeface="Arial"/>
              </a:rPr>
              <a:t>following: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Calcium </a:t>
            </a:r>
            <a:r>
              <a:rPr sz="600" spc="-105" dirty="0">
                <a:solidFill>
                  <a:srgbClr val="231F20"/>
                </a:solidFill>
                <a:latin typeface="Arial"/>
                <a:cs typeface="Arial"/>
              </a:rPr>
              <a:t>Lactate, </a:t>
            </a:r>
            <a:r>
              <a:rPr sz="600" spc="-110" dirty="0">
                <a:solidFill>
                  <a:srgbClr val="231F20"/>
                </a:solidFill>
                <a:latin typeface="Arial"/>
                <a:cs typeface="Arial"/>
              </a:rPr>
              <a:t>Ascorbic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</a:t>
            </a:r>
            <a:r>
              <a:rPr sz="600" spc="-90" dirty="0">
                <a:solidFill>
                  <a:srgbClr val="231F20"/>
                </a:solidFill>
                <a:latin typeface="Arial"/>
                <a:cs typeface="Arial"/>
              </a:rPr>
              <a:t>Citric </a:t>
            </a:r>
            <a:r>
              <a:rPr sz="600" spc="-100" dirty="0">
                <a:solidFill>
                  <a:srgbClr val="231F20"/>
                </a:solidFill>
                <a:latin typeface="Arial"/>
                <a:cs typeface="Arial"/>
              </a:rPr>
              <a:t>Acid, </a:t>
            </a:r>
            <a:r>
              <a:rPr sz="600" spc="-120" dirty="0">
                <a:solidFill>
                  <a:srgbClr val="231F20"/>
                </a:solidFill>
                <a:latin typeface="Arial"/>
                <a:cs typeface="Arial"/>
              </a:rPr>
              <a:t>Sodium Benzoate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 Potassium Sorbate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(preservatives), Vitamin </a:t>
            </a:r>
            <a:r>
              <a:rPr sz="600" spc="-140" dirty="0">
                <a:solidFill>
                  <a:srgbClr val="231F20"/>
                </a:solidFill>
                <a:latin typeface="Arial"/>
                <a:cs typeface="Arial"/>
              </a:rPr>
              <a:t>E,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 </a:t>
            </a:r>
            <a:r>
              <a:rPr sz="600" spc="-16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600" spc="-114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Vitamin</a:t>
            </a:r>
            <a:r>
              <a:rPr sz="6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135" dirty="0">
                <a:solidFill>
                  <a:srgbClr val="231F20"/>
                </a:solidFill>
                <a:latin typeface="Arial"/>
                <a:cs typeface="Arial"/>
              </a:rPr>
              <a:t>D.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2778" y="9717022"/>
            <a:ext cx="194843" cy="2030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12735" y="9717023"/>
            <a:ext cx="193840" cy="202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81834" y="9718581"/>
            <a:ext cx="201320" cy="2015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15300" y="103251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39100" y="104013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15300" y="2667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03251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15300" y="103251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67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6700" y="104013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9100" y="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9100" y="104013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143001" y="9694388"/>
            <a:ext cx="3360420" cy="23241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200" b="1" spc="0" dirty="0">
                <a:solidFill>
                  <a:srgbClr val="231F20"/>
                </a:solidFill>
                <a:latin typeface="Arial Black"/>
                <a:cs typeface="Arial Black"/>
              </a:rPr>
              <a:t>1-800-543-0860 </a:t>
            </a:r>
            <a:r>
              <a:rPr sz="1200" b="1" dirty="0">
                <a:solidFill>
                  <a:srgbClr val="231F20"/>
                </a:solidFill>
                <a:latin typeface="Arial Black"/>
                <a:cs typeface="Arial Black"/>
              </a:rPr>
              <a:t>•</a:t>
            </a:r>
            <a:r>
              <a:rPr sz="1200" b="1" spc="-12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200" b="1" spc="-85" dirty="0">
                <a:solidFill>
                  <a:srgbClr val="231F20"/>
                </a:solidFill>
                <a:latin typeface="Arial Black"/>
                <a:cs typeface="Arial Black"/>
                <a:hlinkClick r:id="rId8"/>
              </a:rPr>
              <a:t>www.SLUSHPUPPiE.com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2FC2AC39A6C344B65B019D72F363B0" ma:contentTypeVersion="14" ma:contentTypeDescription="Create a new document." ma:contentTypeScope="" ma:versionID="41bda3e9f59184b9e72492f08c0962f7">
  <xsd:schema xmlns:xsd="http://www.w3.org/2001/XMLSchema" xmlns:xs="http://www.w3.org/2001/XMLSchema" xmlns:p="http://schemas.microsoft.com/office/2006/metadata/properties" xmlns:ns2="f0dd370a-3d7d-4e14-8e5e-6a7069dc21f0" xmlns:ns3="de3b8009-02d2-4234-afda-c42eba20fe63" targetNamespace="http://schemas.microsoft.com/office/2006/metadata/properties" ma:root="true" ma:fieldsID="0b52bd4b6b2bbbce980e7e544865d497" ns2:_="" ns3:_="">
    <xsd:import namespace="f0dd370a-3d7d-4e14-8e5e-6a7069dc21f0"/>
    <xsd:import namespace="de3b8009-02d2-4234-afda-c42eba20fe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d370a-3d7d-4e14-8e5e-6a7069dc21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c26f54a-7e00-4b9c-aba0-6f230e1abc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b8009-02d2-4234-afda-c42eba20fe6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6ebfa82-7e5a-40d4-90f0-cfd336b1025b}" ma:internalName="TaxCatchAll" ma:showField="CatchAllData" ma:web="de3b8009-02d2-4234-afda-c42eba20fe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3b8009-02d2-4234-afda-c42eba20fe63" xsi:nil="true"/>
    <lcf76f155ced4ddcb4097134ff3c332f xmlns="f0dd370a-3d7d-4e14-8e5e-6a7069dc21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D529F4-44BB-4E30-AC89-F3C00439840D}"/>
</file>

<file path=customXml/itemProps2.xml><?xml version="1.0" encoding="utf-8"?>
<ds:datastoreItem xmlns:ds="http://schemas.openxmlformats.org/officeDocument/2006/customXml" ds:itemID="{5EC5930A-47F2-4760-A163-4980C584105A}"/>
</file>

<file path=customXml/itemProps3.xml><?xml version="1.0" encoding="utf-8"?>
<ds:datastoreItem xmlns:ds="http://schemas.openxmlformats.org/officeDocument/2006/customXml" ds:itemID="{E8E9BEB7-ADC1-4EBD-8B9B-101D7B76B8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</Words>
  <Application>Microsoft Office PowerPoint</Application>
  <PresentationFormat>Custom</PresentationFormat>
  <Paragraphs>176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Tahoma</vt:lpstr>
      <vt:lpstr>Times New Roman</vt:lpstr>
      <vt:lpstr>Trebuchet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Peterson, Natalie</dc:creator>
  <cp:lastModifiedBy>Peterson, Natalie</cp:lastModifiedBy>
  <cp:revision>1</cp:revision>
  <dcterms:created xsi:type="dcterms:W3CDTF">2018-08-16T21:16:07Z</dcterms:created>
  <dcterms:modified xsi:type="dcterms:W3CDTF">2018-10-29T12:46:01Z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2017-07-05T00:00:00Z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2018-08-16T00:00:00Z</vt:filetime>
  </property>
  <property fmtid="{D5CDD505-2E9C-101B-9397-08002B2CF9AE}" pid="5" name="ContentTypeId">
    <vt:lpwstr>0x010100A72FC2AC39A6C344B65B019D72F363B0</vt:lpwstr>
  </property>
  <property fmtid="{D5CDD505-2E9C-101B-9397-08002B2CF9AE}" pid="6" name="Order">
    <vt:r8>301800</vt:r8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</Properties>
</file>